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889" r:id="rId1"/>
  </p:sldMasterIdLst>
  <p:notesMasterIdLst>
    <p:notesMasterId r:id="rId8"/>
  </p:notesMasterIdLst>
  <p:handoutMasterIdLst>
    <p:handoutMasterId r:id="rId9"/>
  </p:handoutMasterIdLst>
  <p:sldIdLst>
    <p:sldId id="1465" r:id="rId2"/>
    <p:sldId id="1466" r:id="rId3"/>
    <p:sldId id="1463" r:id="rId4"/>
    <p:sldId id="1467" r:id="rId5"/>
    <p:sldId id="1462" r:id="rId6"/>
    <p:sldId id="1464" r:id="rId7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476" userDrawn="1">
          <p15:clr>
            <a:srgbClr val="A4A3A4"/>
          </p15:clr>
        </p15:guide>
        <p15:guide id="5" orient="horz" pos="1769" userDrawn="1">
          <p15:clr>
            <a:srgbClr val="A4A3A4"/>
          </p15:clr>
        </p15:guide>
        <p15:guide id="6" orient="horz" pos="952" userDrawn="1">
          <p15:clr>
            <a:srgbClr val="A4A3A4"/>
          </p15:clr>
        </p15:guide>
        <p15:guide id="7" pos="233" userDrawn="1">
          <p15:clr>
            <a:srgbClr val="A4A3A4"/>
          </p15:clr>
        </p15:guide>
        <p15:guide id="8" pos="1950" userDrawn="1">
          <p15:clr>
            <a:srgbClr val="A4A3A4"/>
          </p15:clr>
        </p15:guide>
        <p15:guide id="9" pos="4717" userDrawn="1">
          <p15:clr>
            <a:srgbClr val="A4A3A4"/>
          </p15:clr>
        </p15:guide>
        <p15:guide id="10" pos="3849" userDrawn="1">
          <p15:clr>
            <a:srgbClr val="A4A3A4"/>
          </p15:clr>
        </p15:guide>
        <p15:guide id="11" pos="7665" userDrawn="1">
          <p15:clr>
            <a:srgbClr val="A4A3A4"/>
          </p15:clr>
        </p15:guide>
        <p15:guide id="12" pos="544" userDrawn="1">
          <p15:clr>
            <a:srgbClr val="A4A3A4"/>
          </p15:clr>
        </p15:guide>
        <p15:guide id="13" pos="1156" userDrawn="1">
          <p15:clr>
            <a:srgbClr val="A4A3A4"/>
          </p15:clr>
        </p15:guide>
        <p15:guide id="14" orient="horz" pos="1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7E8EC"/>
    <a:srgbClr val="F2F2F2"/>
    <a:srgbClr val="E7F5FE"/>
    <a:srgbClr val="0070C0"/>
    <a:srgbClr val="F5750B"/>
    <a:srgbClr val="FCD7B9"/>
    <a:srgbClr val="00A1DE"/>
    <a:srgbClr val="3C8A2E"/>
    <a:srgbClr val="72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18" autoAdjust="0"/>
    <p:restoredTop sz="96433" autoAdjust="0"/>
  </p:normalViewPr>
  <p:slideViewPr>
    <p:cSldViewPr snapToGrid="0" showGuides="1">
      <p:cViewPr varScale="1">
        <p:scale>
          <a:sx n="92" d="100"/>
          <a:sy n="92" d="100"/>
        </p:scale>
        <p:origin x="1470" y="84"/>
      </p:cViewPr>
      <p:guideLst>
        <p:guide orient="horz" pos="356"/>
        <p:guide orient="horz" pos="839"/>
        <p:guide orient="horz" pos="5103"/>
        <p:guide orient="horz" pos="476"/>
        <p:guide orient="horz" pos="1769"/>
        <p:guide orient="horz" pos="952"/>
        <p:guide pos="233"/>
        <p:guide pos="1950"/>
        <p:guide pos="4717"/>
        <p:guide pos="3849"/>
        <p:guide pos="7665"/>
        <p:guide pos="544"/>
        <p:guide pos="1156"/>
        <p:guide orient="horz" pos="1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10/10/2017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10/10/2017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13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9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42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4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03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2EFF2-E535-4F8D-9276-91B171A7836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00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368936"/>
            <a:ext cx="12599988" cy="25654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91046" y="3541156"/>
            <a:ext cx="10338954" cy="222097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Оказание </a:t>
            </a:r>
            <a:r>
              <a:rPr lang="ru-RU" sz="28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информационно-маркетинговой поддержки </a:t>
            </a:r>
            <a:br>
              <a:rPr lang="ru-RU" sz="28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субъектам МСП через Портал Бизнес-навигатора </a:t>
            </a:r>
            <a:r>
              <a:rPr lang="ru-RU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МСП. Моногорода</a:t>
            </a:r>
            <a:endParaRPr lang="ru-RU" sz="2800" b="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158847"/>
            <a:ext cx="6867249" cy="31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111810"/>
            <a:ext cx="4114800" cy="555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543323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101600" y="2369120"/>
            <a:ext cx="3639859" cy="828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Портал Бизнес-навигатора МСП </a:t>
            </a:r>
            <a:r>
              <a:rPr lang="en-US" sz="20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smbn.ru</a:t>
            </a:r>
            <a:r>
              <a:rPr lang="en-US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объединяет несколько онлайн-систем с бесплатными сервисами для  субъектов МСП: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02549" y="3917873"/>
            <a:ext cx="3623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 err="1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г</a:t>
            </a:r>
            <a:r>
              <a:rPr lang="ru-RU" sz="1600" spc="-6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еомаркетинговая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 платформа «Бизнес-навигатор» </a:t>
            </a:r>
          </a:p>
          <a:p>
            <a:endParaRPr lang="ru-RU" sz="1600" spc="-60" dirty="0" smtClean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правочная система «ТАСС-Бизнес»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spc="-6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истема создания сайтов и онлайн-продвижения «ПОТОК»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spc="-60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spc="-60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к</a:t>
            </a:r>
            <a:r>
              <a:rPr lang="ru-RU" sz="1600" spc="-60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онсультационная система «Жизненные ситуации»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000" y="1641093"/>
            <a:ext cx="7064181" cy="65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298" y="421679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2" y="4083197"/>
            <a:ext cx="12282055" cy="8732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778" y="2246389"/>
            <a:ext cx="9386969" cy="18368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4692" y="2246389"/>
            <a:ext cx="2895086" cy="18368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298" y="421679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81" y="1120364"/>
            <a:ext cx="6372225" cy="6619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405" y="1167521"/>
            <a:ext cx="5643399" cy="6927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23" y="7740239"/>
            <a:ext cx="6138540" cy="3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111810"/>
            <a:ext cx="4114800" cy="55565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543323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945" y="2289359"/>
            <a:ext cx="382416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Новый раздел «Жизненные ситуации»</a:t>
            </a:r>
          </a:p>
          <a:p>
            <a:pPr lvl="0" indent="457200" algn="just">
              <a:spcBef>
                <a:spcPts val="0"/>
              </a:spcBef>
              <a:spcAft>
                <a:spcPts val="0"/>
              </a:spcAft>
            </a:pPr>
            <a:endParaRPr lang="ru-RU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800" dirty="0">
                <a:solidFill>
                  <a:srgbClr val="E1E6E0"/>
                </a:solidFill>
                <a:latin typeface="Arial Narrow" panose="020B0606020202030204" pitchFamily="34" charset="0"/>
              </a:rPr>
              <a:t>Готовые решения и ответы на юридические, финансовые и кадровые вопросы для бизнеса. 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Пошаговые инструкции для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90 видов бизнеса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lvl="0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Интерактивные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чек-листы и тесты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Более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100 шаблонов документов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с пояснениями для каждого вида бизнеса. </a:t>
            </a:r>
          </a:p>
          <a:p>
            <a:pPr lvl="0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Бесплатный доступ к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20,5 миллионам документов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Полный перечень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федеральных и региональных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льгот для малого бизнеса и инструментов поддержки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pPr lvl="0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Уникальный сервис для расчета налоговой нагрузки</a:t>
            </a:r>
            <a:r>
              <a:rPr lang="ru-RU" sz="1400" dirty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0745" y="2289359"/>
            <a:ext cx="8162497" cy="508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5298" y="421679"/>
            <a:ext cx="9197788" cy="69868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Оказание информационно-маркетинговой поддержки субъектам МСП</a:t>
            </a:r>
            <a:endParaRPr lang="ru-RU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7" y="2505695"/>
            <a:ext cx="1947879" cy="3462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81" y="5856844"/>
            <a:ext cx="1090145" cy="1090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70" y="5803343"/>
            <a:ext cx="1197149" cy="1197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620" y="3252722"/>
            <a:ext cx="1836677" cy="32153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06" y="4075951"/>
            <a:ext cx="1614960" cy="28710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386070" y="2505695"/>
            <a:ext cx="46102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atin typeface="Arial Narrow" panose="020B0606020202030204" pitchFamily="34" charset="0"/>
              </a:rPr>
              <a:t>М</a:t>
            </a:r>
            <a:r>
              <a:rPr lang="ru-RU" sz="2800" dirty="0" smtClean="0">
                <a:latin typeface="Arial Narrow" panose="020B0606020202030204" pitchFamily="34" charset="0"/>
              </a:rPr>
              <a:t>обильное приложение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atin typeface="Arial Narrow" panose="020B0606020202030204" pitchFamily="34" charset="0"/>
              </a:rPr>
              <a:t>Бизнес-навигатор </a:t>
            </a:r>
            <a:r>
              <a:rPr lang="ru-RU" sz="2800" dirty="0">
                <a:latin typeface="Arial Narrow" panose="020B0606020202030204" pitchFamily="34" charset="0"/>
              </a:rPr>
              <a:t>МСП 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Arial Narrow" panose="020B0606020202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latin typeface="Arial Narrow" panose="020B060602020203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Открытая публикация в октябре 2017 </a:t>
            </a:r>
            <a:r>
              <a:rPr lang="ru-RU" sz="1400" dirty="0">
                <a:latin typeface="Arial Narrow" panose="020B0606020202030204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18902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150070</TotalTime>
  <Words>114</Words>
  <Application>Microsoft Office PowerPoint</Application>
  <PresentationFormat>Произвольный</PresentationFormat>
  <Paragraphs>40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Wingdings</vt:lpstr>
      <vt:lpstr>Title</vt:lpstr>
      <vt:lpstr>Оказание информационно-маркетинговой поддержки  субъектам МСП через Портал Бизнес-навигатора МСП. Моногорода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  <vt:lpstr>Оказание информационно-маркетинговой поддержки субъектам МСП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Кривоносова Екатерина Александровна</cp:lastModifiedBy>
  <cp:revision>4623</cp:revision>
  <cp:lastPrinted>2017-08-28T10:07:18Z</cp:lastPrinted>
  <dcterms:created xsi:type="dcterms:W3CDTF">2010-08-23T12:41:44Z</dcterms:created>
  <dcterms:modified xsi:type="dcterms:W3CDTF">2017-10-10T09:06:30Z</dcterms:modified>
</cp:coreProperties>
</file>