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bookmarkIdSeed="2">
  <p:sldMasterIdLst>
    <p:sldMasterId id="2147483685" r:id="rId1"/>
  </p:sldMasterIdLst>
  <p:notesMasterIdLst>
    <p:notesMasterId r:id="rId6"/>
  </p:notesMasterIdLst>
  <p:handoutMasterIdLst>
    <p:handoutMasterId r:id="rId7"/>
  </p:handoutMasterIdLst>
  <p:sldIdLst>
    <p:sldId id="278" r:id="rId2"/>
    <p:sldId id="667" r:id="rId3"/>
    <p:sldId id="666" r:id="rId4"/>
    <p:sldId id="663" r:id="rId5"/>
  </p:sldIdLst>
  <p:sldSz cx="15360650" cy="864076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8D2A6B32-A863-43F4-9C2D-E74518D4B754}">
          <p14:sldIdLst>
            <p14:sldId id="278"/>
            <p14:sldId id="667"/>
            <p14:sldId id="666"/>
            <p14:sldId id="663"/>
          </p14:sldIdLst>
        </p14:section>
        <p14:section name="Раздел без заголовка" id="{500468F4-8AAC-45B5-8C1F-D5EC1E3E1DE0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722" userDrawn="1">
          <p15:clr>
            <a:srgbClr val="A4A3A4"/>
          </p15:clr>
        </p15:guide>
        <p15:guide id="2" pos="4839" userDrawn="1">
          <p15:clr>
            <a:srgbClr val="A4A3A4"/>
          </p15:clr>
        </p15:guide>
        <p15:guide id="3" orient="horz" pos="5218" userDrawn="1">
          <p15:clr>
            <a:srgbClr val="A4A3A4"/>
          </p15:clr>
        </p15:guide>
        <p15:guide id="4" orient="horz" pos="1040" userDrawn="1">
          <p15:clr>
            <a:srgbClr val="A4A3A4"/>
          </p15:clr>
        </p15:guide>
        <p15:guide id="5" orient="horz" pos="548" userDrawn="1">
          <p15:clr>
            <a:srgbClr val="A4A3A4"/>
          </p15:clr>
        </p15:guide>
        <p15:guide id="6" pos="9461" userDrawn="1">
          <p15:clr>
            <a:srgbClr val="A4A3A4"/>
          </p15:clr>
        </p15:guide>
        <p15:guide id="7" pos="217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888B9"/>
    <a:srgbClr val="E7F5FE"/>
    <a:srgbClr val="F8E9FB"/>
    <a:srgbClr val="A2C9F4"/>
    <a:srgbClr val="AE4828"/>
    <a:srgbClr val="CE087E"/>
    <a:srgbClr val="25391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72833802-FEF1-4C79-8D5D-14CF1EAF98D9}" styleName="Светлый стиль 2 — акцент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69012ECD-51FC-41F1-AA8D-1B2483CD663E}" styleName="Светлый стиль 2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35" autoAdjust="0"/>
    <p:restoredTop sz="94419" autoAdjust="0"/>
  </p:normalViewPr>
  <p:slideViewPr>
    <p:cSldViewPr snapToGrid="0">
      <p:cViewPr varScale="1">
        <p:scale>
          <a:sx n="87" d="100"/>
          <a:sy n="87" d="100"/>
        </p:scale>
        <p:origin x="594" y="84"/>
      </p:cViewPr>
      <p:guideLst>
        <p:guide orient="horz" pos="2722"/>
        <p:guide pos="4839"/>
        <p:guide orient="horz" pos="5218"/>
        <p:guide orient="horz" pos="1040"/>
        <p:guide orient="horz" pos="548"/>
        <p:guide pos="9461"/>
        <p:guide pos="217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E845-41BE-94D9-9957EC316028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E845-41BE-94D9-9957EC316028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E845-41BE-94D9-9957EC316028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E845-41BE-94D9-9957EC316028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E845-41BE-94D9-9957EC316028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E845-41BE-94D9-9957EC316028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D-E845-41BE-94D9-9957EC316028}"/>
              </c:ext>
            </c:extLst>
          </c:dPt>
          <c:dPt>
            <c:idx val="7"/>
            <c:bubble3D val="0"/>
            <c:spPr>
              <a:solidFill>
                <a:schemeClr val="accent2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F-E845-41BE-94D9-9957EC316028}"/>
              </c:ext>
            </c:extLst>
          </c:dPt>
          <c:dPt>
            <c:idx val="8"/>
            <c:bubble3D val="0"/>
            <c:spPr>
              <a:solidFill>
                <a:schemeClr val="accent3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1-E845-41BE-94D9-9957EC316028}"/>
              </c:ext>
            </c:extLst>
          </c:dPt>
          <c:dPt>
            <c:idx val="9"/>
            <c:bubble3D val="0"/>
            <c:spPr>
              <a:solidFill>
                <a:schemeClr val="accent4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3-E845-41BE-94D9-9957EC316028}"/>
              </c:ext>
            </c:extLst>
          </c:dPt>
          <c:dLbls>
            <c:dLbl>
              <c:idx val="0"/>
              <c:layout>
                <c:manualLayout>
                  <c:x val="0.10709758240522754"/>
                  <c:y val="0.10616575997776234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E845-41BE-94D9-9957EC316028}"/>
                </c:ext>
              </c:extLst>
            </c:dLbl>
            <c:dLbl>
              <c:idx val="1"/>
              <c:layout>
                <c:manualLayout>
                  <c:x val="5.6542319489779079E-2"/>
                  <c:y val="-0.1129207459192643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E845-41BE-94D9-9957EC316028}"/>
                </c:ext>
              </c:extLst>
            </c:dLbl>
            <c:dLbl>
              <c:idx val="2"/>
              <c:layout>
                <c:manualLayout>
                  <c:x val="0.24171751143942324"/>
                  <c:y val="-8.3322369166772076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5-E845-41BE-94D9-9957EC316028}"/>
                </c:ext>
              </c:extLst>
            </c:dLbl>
            <c:dLbl>
              <c:idx val="3"/>
              <c:layout>
                <c:manualLayout>
                  <c:x val="-5.6500028367583506E-2"/>
                  <c:y val="-1.0509921670299143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7-E845-41BE-94D9-9957EC316028}"/>
                </c:ext>
              </c:extLst>
            </c:dLbl>
            <c:dLbl>
              <c:idx val="4"/>
              <c:layout>
                <c:manualLayout>
                  <c:x val="1.1141888927117172E-2"/>
                  <c:y val="0.1655926020795687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9-E845-41BE-94D9-9957EC316028}"/>
                </c:ext>
              </c:extLst>
            </c:dLbl>
            <c:dLbl>
              <c:idx val="5"/>
              <c:layout>
                <c:manualLayout>
                  <c:x val="-8.3047401971781287E-2"/>
                  <c:y val="0.30386822152319914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B-E845-41BE-94D9-9957EC316028}"/>
                </c:ext>
              </c:extLst>
            </c:dLbl>
            <c:dLbl>
              <c:idx val="6"/>
              <c:layout>
                <c:manualLayout>
                  <c:x val="-0.12460461053910381"/>
                  <c:y val="0.22675443084746547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D-E845-41BE-94D9-9957EC316028}"/>
                </c:ext>
              </c:extLst>
            </c:dLbl>
            <c:dLbl>
              <c:idx val="7"/>
              <c:layout>
                <c:manualLayout>
                  <c:x val="-5.2186464030164373E-2"/>
                  <c:y val="1.2780934257162355E-2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F-E845-41BE-94D9-9957EC316028}"/>
                </c:ext>
              </c:extLst>
            </c:dLbl>
            <c:dLbl>
              <c:idx val="8"/>
              <c:layout>
                <c:manualLayout>
                  <c:x val="0.36808642936245389"/>
                  <c:y val="7.3902222088924018E-3"/>
                </c:manualLayout>
              </c:layout>
              <c:dLblPos val="bestFit"/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1-E845-41BE-94D9-9957EC316028}"/>
                </c:ext>
              </c:extLst>
            </c:dLbl>
            <c:spPr>
              <a:solidFill>
                <a:sysClr val="window" lastClr="FFFFFF"/>
              </a:solidFill>
              <a:ln>
                <a:solidFill>
                  <a:sysClr val="windowText" lastClr="000000">
                    <a:lumMod val="25000"/>
                    <a:lumOff val="75000"/>
                  </a:sysClr>
                </a:solidFill>
              </a:ln>
              <a:effectLst/>
            </c:spPr>
            <c:txPr>
              <a:bodyPr rot="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000" b="1" i="0" u="none" strike="noStrike" kern="1200" baseline="0">
                    <a:solidFill>
                      <a:schemeClr val="dk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bestFit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wedgeRectCallout">
                    <a:avLst/>
                  </a:prstGeom>
                  <a:noFill/>
                  <a:ln>
                    <a:noFill/>
                  </a:ln>
                </c15:spPr>
                <c15:layout/>
              </c:ext>
            </c:extLst>
          </c:dLbls>
          <c:cat>
            <c:strRef>
              <c:f>'ТОП ОКПД2'!$B$8:$B$23</c:f>
              <c:strCache>
                <c:ptCount val="10"/>
                <c:pt idx="0">
                  <c:v>Нефтепродукты</c:v>
                </c:pt>
                <c:pt idx="1">
                  <c:v>Нефть сырая и газ природный</c:v>
                </c:pt>
                <c:pt idx="2">
                  <c:v>Нефтепродукты</c:v>
                </c:pt>
                <c:pt idx="3">
                  <c:v>Оборудование специального назначения прочее, не включенное в другие группировки</c:v>
                </c:pt>
                <c:pt idx="4">
                  <c:v>Здания и работы по возведению зданий</c:v>
                </c:pt>
                <c:pt idx="5">
                  <c:v>Нефть сырая и газ природный</c:v>
                </c:pt>
                <c:pt idx="6">
                  <c:v>Услуги по грузовым перевозкам автомобильным транспортом</c:v>
                </c:pt>
                <c:pt idx="7">
                  <c:v>Услуги по оптовой торговле топливом, рудами, металлами и промышленными химическими веществами</c:v>
                </c:pt>
                <c:pt idx="8">
                  <c:v>Услуги по обработке грузов</c:v>
                </c:pt>
                <c:pt idx="9">
                  <c:v>Оружие и боеприпасы</c:v>
                </c:pt>
              </c:strCache>
            </c:strRef>
          </c:cat>
          <c:val>
            <c:numRef>
              <c:f>'ТОП ОКПД2'!$C$8:$C$23</c:f>
              <c:numCache>
                <c:formatCode>_(* #,##0.00_);_(* \(#,##0.00\);_(* "-"??_);_(@_)</c:formatCode>
                <c:ptCount val="10"/>
                <c:pt idx="0">
                  <c:v>37432559600.349998</c:v>
                </c:pt>
                <c:pt idx="1">
                  <c:v>26457462047.189999</c:v>
                </c:pt>
                <c:pt idx="2">
                  <c:v>21157222156.34</c:v>
                </c:pt>
                <c:pt idx="3">
                  <c:v>19924500000</c:v>
                </c:pt>
                <c:pt idx="4">
                  <c:v>17669736286.2099</c:v>
                </c:pt>
                <c:pt idx="5">
                  <c:v>9945157293.2199993</c:v>
                </c:pt>
                <c:pt idx="6">
                  <c:v>8201611720.9200001</c:v>
                </c:pt>
                <c:pt idx="7">
                  <c:v>5280766119.1099997</c:v>
                </c:pt>
                <c:pt idx="8">
                  <c:v>5276851533.1896</c:v>
                </c:pt>
                <c:pt idx="9">
                  <c:v>4476474481.6999998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4-E845-41BE-94D9-9957EC31602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cap="none" spc="20" baseline="0">
              <a:solidFill>
                <a:srgbClr val="002060"/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stacked"/>
        <c:varyColors val="0"/>
        <c:ser>
          <c:idx val="0"/>
          <c:order val="0"/>
          <c:tx>
            <c:strRef>
              <c:f>'Разрез по региону поставки'!$F$6</c:f>
              <c:strCache>
                <c:ptCount val="1"/>
                <c:pt idx="0">
                  <c:v>Сумма договоров с МСП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lumMod val="110000"/>
                    <a:satMod val="105000"/>
                    <a:tint val="67000"/>
                  </a:schemeClr>
                </a:gs>
                <a:gs pos="50000">
                  <a:schemeClr val="accent1">
                    <a:lumMod val="105000"/>
                    <a:satMod val="103000"/>
                    <a:tint val="73000"/>
                  </a:schemeClr>
                </a:gs>
                <a:gs pos="100000">
                  <a:schemeClr val="accent1">
                    <a:lumMod val="105000"/>
                    <a:satMod val="109000"/>
                    <a:tint val="81000"/>
                  </a:schemeClr>
                </a:gs>
              </a:gsLst>
              <a:lin ang="5400000" scaled="0"/>
            </a:gradFill>
            <a:ln w="9525" cap="flat" cmpd="sng" algn="ctr">
              <a:solidFill>
                <a:schemeClr val="accent1">
                  <a:shade val="95000"/>
                </a:schemeClr>
              </a:solidFill>
              <a:round/>
            </a:ln>
            <a:effectLst/>
            <a:sp3d contourW="9525">
              <a:contourClr>
                <a:schemeClr val="accent1">
                  <a:shade val="95000"/>
                </a:schemeClr>
              </a:contourClr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50" b="1" i="0" u="none" strike="noStrike" kern="1200" baseline="0">
                    <a:solidFill>
                      <a:schemeClr val="accent5">
                        <a:lumMod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'Разрез по региону поставки'!$E$7:$E$11</c:f>
              <c:strCache>
                <c:ptCount val="5"/>
                <c:pt idx="0">
                  <c:v>Хабаровский край</c:v>
                </c:pt>
                <c:pt idx="1">
                  <c:v>Архангельская область</c:v>
                </c:pt>
                <c:pt idx="2">
                  <c:v>Республика Коми </c:v>
                </c:pt>
                <c:pt idx="3">
                  <c:v>Новгородская область</c:v>
                </c:pt>
                <c:pt idx="4">
                  <c:v>Республика Саха (Якутия)</c:v>
                </c:pt>
              </c:strCache>
            </c:strRef>
          </c:cat>
          <c:val>
            <c:numRef>
              <c:f>'Разрез по региону поставки'!$F$7:$F$11</c:f>
              <c:numCache>
                <c:formatCode>#,##0</c:formatCode>
                <c:ptCount val="5"/>
                <c:pt idx="0">
                  <c:v>2644649045.3765998</c:v>
                </c:pt>
                <c:pt idx="1">
                  <c:v>1664712045.7879801</c:v>
                </c:pt>
                <c:pt idx="2">
                  <c:v>1196193018.6600001</c:v>
                </c:pt>
                <c:pt idx="3">
                  <c:v>1149488647.6400001</c:v>
                </c:pt>
                <c:pt idx="4">
                  <c:v>1061344884.33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93D-48C2-A2AC-8B2C528E12BE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box"/>
        <c:axId val="456969536"/>
        <c:axId val="456971616"/>
        <c:axId val="0"/>
      </c:bar3DChart>
      <c:catAx>
        <c:axId val="45696953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chemeClr val="accent5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456971616"/>
        <c:crosses val="autoZero"/>
        <c:auto val="1"/>
        <c:lblAlgn val="ctr"/>
        <c:lblOffset val="100"/>
        <c:noMultiLvlLbl val="0"/>
      </c:catAx>
      <c:valAx>
        <c:axId val="45697161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45696953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89">
  <cs:axisTitle>
    <cs:lnRef idx="0"/>
    <cs:fillRef idx="0"/>
    <cs:effectRef idx="0"/>
    <cs:fontRef idx="minor">
      <a:schemeClr val="tx1">
        <a:lumMod val="50000"/>
        <a:lumOff val="50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50000"/>
        <a:lumOff val="50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50000"/>
        <a:lumOff val="50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>
  <cs:dataPoint3D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3D>
  <cs:dataPointLine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158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Marker>
  <cs:dataPointMarkerLayout symbol="circle" size="4"/>
  <cs:dataPointWireframe>
    <cs:lnRef idx="0">
      <cs:styleClr val="auto"/>
    </cs:lnRef>
    <cs:fillRef idx="2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50000"/>
        <a:lumOff val="50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50000"/>
        <a:lumOff val="50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50000"/>
        <a:lumOff val="50000"/>
      </a:schemeClr>
    </cs:fontRef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1">
        <a:lumMod val="50000"/>
        <a:lumOff val="50000"/>
      </a:schemeClr>
    </cs:fontRef>
    <cs:defRPr sz="1400" kern="1200" cap="none" spc="20" baseline="0"/>
  </cs:title>
  <cs:trendline>
    <cs:lnRef idx="0">
      <cs:styleClr val="auto"/>
    </cs:lnRef>
    <cs:fillRef idx="2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50000"/>
        <a:lumOff val="50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50000"/>
        <a:lumOff val="50000"/>
      </a:schemeClr>
    </cs:fontRef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E1D71B2-C074-4B13-AB67-B32509399B4C}" type="datetimeFigureOut">
              <a:rPr lang="ru-RU" smtClean="0"/>
              <a:pPr/>
              <a:t>10.10.2017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4BA3FB5-6A54-469C-AF8A-E30B739F1A5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0793744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EA4A145-E748-45E6-9541-8C569DD64A20}" type="datetimeFigureOut">
              <a:rPr lang="ru-RU" smtClean="0"/>
              <a:pPr/>
              <a:t>10.10.2017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4FF0B7-6C7A-444D-BC86-99C02D58423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78136946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47867" rtl="0" eaLnBrk="1" latinLnBrk="0" hangingPunct="1">
      <a:defRPr sz="1244" kern="1200">
        <a:solidFill>
          <a:schemeClr val="tx1"/>
        </a:solidFill>
        <a:latin typeface="+mn-lt"/>
        <a:ea typeface="+mn-ea"/>
        <a:cs typeface="+mn-cs"/>
      </a:defRPr>
    </a:lvl1pPr>
    <a:lvl2pPr marL="473934" algn="l" defTabSz="947867" rtl="0" eaLnBrk="1" latinLnBrk="0" hangingPunct="1">
      <a:defRPr sz="1244" kern="1200">
        <a:solidFill>
          <a:schemeClr val="tx1"/>
        </a:solidFill>
        <a:latin typeface="+mn-lt"/>
        <a:ea typeface="+mn-ea"/>
        <a:cs typeface="+mn-cs"/>
      </a:defRPr>
    </a:lvl2pPr>
    <a:lvl3pPr marL="947867" algn="l" defTabSz="947867" rtl="0" eaLnBrk="1" latinLnBrk="0" hangingPunct="1">
      <a:defRPr sz="1244" kern="1200">
        <a:solidFill>
          <a:schemeClr val="tx1"/>
        </a:solidFill>
        <a:latin typeface="+mn-lt"/>
        <a:ea typeface="+mn-ea"/>
        <a:cs typeface="+mn-cs"/>
      </a:defRPr>
    </a:lvl3pPr>
    <a:lvl4pPr marL="1421801" algn="l" defTabSz="947867" rtl="0" eaLnBrk="1" latinLnBrk="0" hangingPunct="1">
      <a:defRPr sz="1244" kern="1200">
        <a:solidFill>
          <a:schemeClr val="tx1"/>
        </a:solidFill>
        <a:latin typeface="+mn-lt"/>
        <a:ea typeface="+mn-ea"/>
        <a:cs typeface="+mn-cs"/>
      </a:defRPr>
    </a:lvl4pPr>
    <a:lvl5pPr marL="1895734" algn="l" defTabSz="947867" rtl="0" eaLnBrk="1" latinLnBrk="0" hangingPunct="1">
      <a:defRPr sz="1244" kern="1200">
        <a:solidFill>
          <a:schemeClr val="tx1"/>
        </a:solidFill>
        <a:latin typeface="+mn-lt"/>
        <a:ea typeface="+mn-ea"/>
        <a:cs typeface="+mn-cs"/>
      </a:defRPr>
    </a:lvl5pPr>
    <a:lvl6pPr marL="2369668" algn="l" defTabSz="947867" rtl="0" eaLnBrk="1" latinLnBrk="0" hangingPunct="1">
      <a:defRPr sz="1244" kern="1200">
        <a:solidFill>
          <a:schemeClr val="tx1"/>
        </a:solidFill>
        <a:latin typeface="+mn-lt"/>
        <a:ea typeface="+mn-ea"/>
        <a:cs typeface="+mn-cs"/>
      </a:defRPr>
    </a:lvl6pPr>
    <a:lvl7pPr marL="2843601" algn="l" defTabSz="947867" rtl="0" eaLnBrk="1" latinLnBrk="0" hangingPunct="1">
      <a:defRPr sz="1244" kern="1200">
        <a:solidFill>
          <a:schemeClr val="tx1"/>
        </a:solidFill>
        <a:latin typeface="+mn-lt"/>
        <a:ea typeface="+mn-ea"/>
        <a:cs typeface="+mn-cs"/>
      </a:defRPr>
    </a:lvl7pPr>
    <a:lvl8pPr marL="3317535" algn="l" defTabSz="947867" rtl="0" eaLnBrk="1" latinLnBrk="0" hangingPunct="1">
      <a:defRPr sz="1244" kern="1200">
        <a:solidFill>
          <a:schemeClr val="tx1"/>
        </a:solidFill>
        <a:latin typeface="+mn-lt"/>
        <a:ea typeface="+mn-ea"/>
        <a:cs typeface="+mn-cs"/>
      </a:defRPr>
    </a:lvl8pPr>
    <a:lvl9pPr marL="3791468" algn="l" defTabSz="947867" rtl="0" eaLnBrk="1" latinLnBrk="0" hangingPunct="1">
      <a:defRPr sz="1244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422275" y="1241425"/>
            <a:ext cx="5953125" cy="3349625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4FF0B7-6C7A-444D-BC86-99C02D58423E}" type="slidenum">
              <a:rPr lang="ru-RU" smtClean="0"/>
              <a:pPr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2138892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422275" y="1241425"/>
            <a:ext cx="5953125" cy="3349625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E4FF0B7-6C7A-444D-BC86-99C02D58423E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5577986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422275" y="1241425"/>
            <a:ext cx="5953125" cy="3349625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E4FF0B7-6C7A-444D-BC86-99C02D58423E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5611851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550392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20081" y="1414125"/>
            <a:ext cx="11520488" cy="3008266"/>
          </a:xfrm>
        </p:spPr>
        <p:txBody>
          <a:bodyPr anchor="b"/>
          <a:lstStyle>
            <a:lvl1pPr algn="ctr">
              <a:defRPr sz="7559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20081" y="4538401"/>
            <a:ext cx="11520488" cy="2086184"/>
          </a:xfrm>
        </p:spPr>
        <p:txBody>
          <a:bodyPr/>
          <a:lstStyle>
            <a:lvl1pPr marL="0" indent="0" algn="ctr">
              <a:buNone/>
              <a:defRPr sz="3024"/>
            </a:lvl1pPr>
            <a:lvl2pPr marL="576026" indent="0" algn="ctr">
              <a:buNone/>
              <a:defRPr sz="2520"/>
            </a:lvl2pPr>
            <a:lvl3pPr marL="1152053" indent="0" algn="ctr">
              <a:buNone/>
              <a:defRPr sz="2268"/>
            </a:lvl3pPr>
            <a:lvl4pPr marL="1728079" indent="0" algn="ctr">
              <a:buNone/>
              <a:defRPr sz="2016"/>
            </a:lvl4pPr>
            <a:lvl5pPr marL="2304105" indent="0" algn="ctr">
              <a:buNone/>
              <a:defRPr sz="2016"/>
            </a:lvl5pPr>
            <a:lvl6pPr marL="2880131" indent="0" algn="ctr">
              <a:buNone/>
              <a:defRPr sz="2016"/>
            </a:lvl6pPr>
            <a:lvl7pPr marL="3456158" indent="0" algn="ctr">
              <a:buNone/>
              <a:defRPr sz="2016"/>
            </a:lvl7pPr>
            <a:lvl8pPr marL="4032184" indent="0" algn="ctr">
              <a:buNone/>
              <a:defRPr sz="2016"/>
            </a:lvl8pPr>
            <a:lvl9pPr marL="4608210" indent="0" algn="ctr">
              <a:buNone/>
              <a:defRPr sz="2016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BFA94D-C25F-4CCC-8DFA-2DD3C1B362B1}" type="datetime1">
              <a:rPr lang="ru-RU" smtClean="0"/>
              <a:t>10.10.2017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05E221-E10C-40C7-8143-48F6241B283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010077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91F4CD-F5EC-4D43-B0F2-0C5C6D9AF715}" type="datetime1">
              <a:rPr lang="ru-RU" smtClean="0"/>
              <a:t>10.10.2017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05E221-E10C-40C7-8143-48F6241B283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532449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992465" y="460041"/>
            <a:ext cx="3312140" cy="7322647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6045" y="460041"/>
            <a:ext cx="9744412" cy="732264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27DBB9-72CE-45BA-A57E-EC2CD90B430E}" type="datetime1">
              <a:rPr lang="ru-RU" smtClean="0"/>
              <a:t>10.10.2017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05E221-E10C-40C7-8143-48F6241B283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189371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DEFBEA-0D8C-44F4-9DC4-425DC9CB45BF}" type="datetime1">
              <a:rPr lang="ru-RU" smtClean="0"/>
              <a:t>10.10.2017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05E221-E10C-40C7-8143-48F6241B283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040258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8044" y="2154191"/>
            <a:ext cx="13248561" cy="3594317"/>
          </a:xfrm>
        </p:spPr>
        <p:txBody>
          <a:bodyPr anchor="b"/>
          <a:lstStyle>
            <a:lvl1pPr>
              <a:defRPr sz="7559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8044" y="5782512"/>
            <a:ext cx="13248561" cy="1890166"/>
          </a:xfrm>
        </p:spPr>
        <p:txBody>
          <a:bodyPr/>
          <a:lstStyle>
            <a:lvl1pPr marL="0" indent="0">
              <a:buNone/>
              <a:defRPr sz="3024">
                <a:solidFill>
                  <a:schemeClr val="tx1">
                    <a:tint val="75000"/>
                  </a:schemeClr>
                </a:solidFill>
              </a:defRPr>
            </a:lvl1pPr>
            <a:lvl2pPr marL="576026" indent="0">
              <a:buNone/>
              <a:defRPr sz="2520">
                <a:solidFill>
                  <a:schemeClr val="tx1">
                    <a:tint val="75000"/>
                  </a:schemeClr>
                </a:solidFill>
              </a:defRPr>
            </a:lvl2pPr>
            <a:lvl3pPr marL="1152053" indent="0">
              <a:buNone/>
              <a:defRPr sz="2268">
                <a:solidFill>
                  <a:schemeClr val="tx1">
                    <a:tint val="75000"/>
                  </a:schemeClr>
                </a:solidFill>
              </a:defRPr>
            </a:lvl3pPr>
            <a:lvl4pPr marL="1728079" indent="0">
              <a:buNone/>
              <a:defRPr sz="2016">
                <a:solidFill>
                  <a:schemeClr val="tx1">
                    <a:tint val="75000"/>
                  </a:schemeClr>
                </a:solidFill>
              </a:defRPr>
            </a:lvl4pPr>
            <a:lvl5pPr marL="2304105" indent="0">
              <a:buNone/>
              <a:defRPr sz="2016">
                <a:solidFill>
                  <a:schemeClr val="tx1">
                    <a:tint val="75000"/>
                  </a:schemeClr>
                </a:solidFill>
              </a:defRPr>
            </a:lvl5pPr>
            <a:lvl6pPr marL="2880131" indent="0">
              <a:buNone/>
              <a:defRPr sz="2016">
                <a:solidFill>
                  <a:schemeClr val="tx1">
                    <a:tint val="75000"/>
                  </a:schemeClr>
                </a:solidFill>
              </a:defRPr>
            </a:lvl6pPr>
            <a:lvl7pPr marL="3456158" indent="0">
              <a:buNone/>
              <a:defRPr sz="2016">
                <a:solidFill>
                  <a:schemeClr val="tx1">
                    <a:tint val="75000"/>
                  </a:schemeClr>
                </a:solidFill>
              </a:defRPr>
            </a:lvl7pPr>
            <a:lvl8pPr marL="4032184" indent="0">
              <a:buNone/>
              <a:defRPr sz="2016">
                <a:solidFill>
                  <a:schemeClr val="tx1">
                    <a:tint val="75000"/>
                  </a:schemeClr>
                </a:solidFill>
              </a:defRPr>
            </a:lvl8pPr>
            <a:lvl9pPr marL="4608210" indent="0">
              <a:buNone/>
              <a:defRPr sz="2016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8DDFF-4DC0-4249-930E-0F3FD2D975B8}" type="datetime1">
              <a:rPr lang="ru-RU" smtClean="0"/>
              <a:t>10.10.2017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05E221-E10C-40C7-8143-48F6241B283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463484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56045" y="2300203"/>
            <a:ext cx="6528276" cy="548248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776329" y="2300203"/>
            <a:ext cx="6528276" cy="548248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C9F970-0A99-4F05-9CC3-BCDB09507058}" type="datetime1">
              <a:rPr lang="ru-RU" smtClean="0"/>
              <a:t>10.10.2017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05E221-E10C-40C7-8143-48F6241B283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887698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58045" y="460041"/>
            <a:ext cx="13248561" cy="1670148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58046" y="2118188"/>
            <a:ext cx="6498274" cy="1038091"/>
          </a:xfrm>
        </p:spPr>
        <p:txBody>
          <a:bodyPr anchor="b"/>
          <a:lstStyle>
            <a:lvl1pPr marL="0" indent="0">
              <a:buNone/>
              <a:defRPr sz="3024" b="1"/>
            </a:lvl1pPr>
            <a:lvl2pPr marL="576026" indent="0">
              <a:buNone/>
              <a:defRPr sz="2520" b="1"/>
            </a:lvl2pPr>
            <a:lvl3pPr marL="1152053" indent="0">
              <a:buNone/>
              <a:defRPr sz="2268" b="1"/>
            </a:lvl3pPr>
            <a:lvl4pPr marL="1728079" indent="0">
              <a:buNone/>
              <a:defRPr sz="2016" b="1"/>
            </a:lvl4pPr>
            <a:lvl5pPr marL="2304105" indent="0">
              <a:buNone/>
              <a:defRPr sz="2016" b="1"/>
            </a:lvl5pPr>
            <a:lvl6pPr marL="2880131" indent="0">
              <a:buNone/>
              <a:defRPr sz="2016" b="1"/>
            </a:lvl6pPr>
            <a:lvl7pPr marL="3456158" indent="0">
              <a:buNone/>
              <a:defRPr sz="2016" b="1"/>
            </a:lvl7pPr>
            <a:lvl8pPr marL="4032184" indent="0">
              <a:buNone/>
              <a:defRPr sz="2016" b="1"/>
            </a:lvl8pPr>
            <a:lvl9pPr marL="4608210" indent="0">
              <a:buNone/>
              <a:defRPr sz="2016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58046" y="3156278"/>
            <a:ext cx="6498274" cy="4642411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776329" y="2118188"/>
            <a:ext cx="6530277" cy="1038091"/>
          </a:xfrm>
        </p:spPr>
        <p:txBody>
          <a:bodyPr anchor="b"/>
          <a:lstStyle>
            <a:lvl1pPr marL="0" indent="0">
              <a:buNone/>
              <a:defRPr sz="3024" b="1"/>
            </a:lvl1pPr>
            <a:lvl2pPr marL="576026" indent="0">
              <a:buNone/>
              <a:defRPr sz="2520" b="1"/>
            </a:lvl2pPr>
            <a:lvl3pPr marL="1152053" indent="0">
              <a:buNone/>
              <a:defRPr sz="2268" b="1"/>
            </a:lvl3pPr>
            <a:lvl4pPr marL="1728079" indent="0">
              <a:buNone/>
              <a:defRPr sz="2016" b="1"/>
            </a:lvl4pPr>
            <a:lvl5pPr marL="2304105" indent="0">
              <a:buNone/>
              <a:defRPr sz="2016" b="1"/>
            </a:lvl5pPr>
            <a:lvl6pPr marL="2880131" indent="0">
              <a:buNone/>
              <a:defRPr sz="2016" b="1"/>
            </a:lvl6pPr>
            <a:lvl7pPr marL="3456158" indent="0">
              <a:buNone/>
              <a:defRPr sz="2016" b="1"/>
            </a:lvl7pPr>
            <a:lvl8pPr marL="4032184" indent="0">
              <a:buNone/>
              <a:defRPr sz="2016" b="1"/>
            </a:lvl8pPr>
            <a:lvl9pPr marL="4608210" indent="0">
              <a:buNone/>
              <a:defRPr sz="2016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776329" y="3156278"/>
            <a:ext cx="6530277" cy="4642411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167B89-F843-4029-A188-A2F0F6778761}" type="datetime1">
              <a:rPr lang="ru-RU" smtClean="0"/>
              <a:t>10.10.2017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05E221-E10C-40C7-8143-48F6241B283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312148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49B347-EA48-4E53-AA19-91E2BE95543B}" type="datetime1">
              <a:rPr lang="ru-RU" smtClean="0"/>
              <a:t>10.10.2017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05E221-E10C-40C7-8143-48F6241B283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274870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8DDD74-0963-4817-90A9-E4C389D28BE1}" type="datetime1">
              <a:rPr lang="ru-RU" smtClean="0"/>
              <a:t>10.10.2017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05E221-E10C-40C7-8143-48F6241B283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384712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58046" y="576051"/>
            <a:ext cx="4954209" cy="2016178"/>
          </a:xfrm>
        </p:spPr>
        <p:txBody>
          <a:bodyPr anchor="b"/>
          <a:lstStyle>
            <a:lvl1pPr>
              <a:defRPr sz="4032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530277" y="1244111"/>
            <a:ext cx="7776329" cy="6140542"/>
          </a:xfrm>
        </p:spPr>
        <p:txBody>
          <a:bodyPr/>
          <a:lstStyle>
            <a:lvl1pPr>
              <a:defRPr sz="4032"/>
            </a:lvl1pPr>
            <a:lvl2pPr>
              <a:defRPr sz="3528"/>
            </a:lvl2pPr>
            <a:lvl3pPr>
              <a:defRPr sz="3024"/>
            </a:lvl3pPr>
            <a:lvl4pPr>
              <a:defRPr sz="2520"/>
            </a:lvl4pPr>
            <a:lvl5pPr>
              <a:defRPr sz="2520"/>
            </a:lvl5pPr>
            <a:lvl6pPr>
              <a:defRPr sz="2520"/>
            </a:lvl6pPr>
            <a:lvl7pPr>
              <a:defRPr sz="2520"/>
            </a:lvl7pPr>
            <a:lvl8pPr>
              <a:defRPr sz="2520"/>
            </a:lvl8pPr>
            <a:lvl9pPr>
              <a:defRPr sz="252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58046" y="2592229"/>
            <a:ext cx="4954209" cy="4802425"/>
          </a:xfrm>
        </p:spPr>
        <p:txBody>
          <a:bodyPr/>
          <a:lstStyle>
            <a:lvl1pPr marL="0" indent="0">
              <a:buNone/>
              <a:defRPr sz="2016"/>
            </a:lvl1pPr>
            <a:lvl2pPr marL="576026" indent="0">
              <a:buNone/>
              <a:defRPr sz="1764"/>
            </a:lvl2pPr>
            <a:lvl3pPr marL="1152053" indent="0">
              <a:buNone/>
              <a:defRPr sz="1512"/>
            </a:lvl3pPr>
            <a:lvl4pPr marL="1728079" indent="0">
              <a:buNone/>
              <a:defRPr sz="1260"/>
            </a:lvl4pPr>
            <a:lvl5pPr marL="2304105" indent="0">
              <a:buNone/>
              <a:defRPr sz="1260"/>
            </a:lvl5pPr>
            <a:lvl6pPr marL="2880131" indent="0">
              <a:buNone/>
              <a:defRPr sz="1260"/>
            </a:lvl6pPr>
            <a:lvl7pPr marL="3456158" indent="0">
              <a:buNone/>
              <a:defRPr sz="1260"/>
            </a:lvl7pPr>
            <a:lvl8pPr marL="4032184" indent="0">
              <a:buNone/>
              <a:defRPr sz="1260"/>
            </a:lvl8pPr>
            <a:lvl9pPr marL="4608210" indent="0">
              <a:buNone/>
              <a:defRPr sz="126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24507C-68E6-4153-A62A-DDC2054FE3DA}" type="datetime1">
              <a:rPr lang="ru-RU" smtClean="0"/>
              <a:t>10.10.2017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05E221-E10C-40C7-8143-48F6241B283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377884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58046" y="576051"/>
            <a:ext cx="4954209" cy="2016178"/>
          </a:xfrm>
        </p:spPr>
        <p:txBody>
          <a:bodyPr anchor="b"/>
          <a:lstStyle>
            <a:lvl1pPr>
              <a:defRPr sz="4032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30277" y="1244111"/>
            <a:ext cx="7776329" cy="6140542"/>
          </a:xfrm>
        </p:spPr>
        <p:txBody>
          <a:bodyPr anchor="t"/>
          <a:lstStyle>
            <a:lvl1pPr marL="0" indent="0">
              <a:buNone/>
              <a:defRPr sz="4032"/>
            </a:lvl1pPr>
            <a:lvl2pPr marL="576026" indent="0">
              <a:buNone/>
              <a:defRPr sz="3528"/>
            </a:lvl2pPr>
            <a:lvl3pPr marL="1152053" indent="0">
              <a:buNone/>
              <a:defRPr sz="3024"/>
            </a:lvl3pPr>
            <a:lvl4pPr marL="1728079" indent="0">
              <a:buNone/>
              <a:defRPr sz="2520"/>
            </a:lvl4pPr>
            <a:lvl5pPr marL="2304105" indent="0">
              <a:buNone/>
              <a:defRPr sz="2520"/>
            </a:lvl5pPr>
            <a:lvl6pPr marL="2880131" indent="0">
              <a:buNone/>
              <a:defRPr sz="2520"/>
            </a:lvl6pPr>
            <a:lvl7pPr marL="3456158" indent="0">
              <a:buNone/>
              <a:defRPr sz="2520"/>
            </a:lvl7pPr>
            <a:lvl8pPr marL="4032184" indent="0">
              <a:buNone/>
              <a:defRPr sz="2520"/>
            </a:lvl8pPr>
            <a:lvl9pPr marL="4608210" indent="0">
              <a:buNone/>
              <a:defRPr sz="252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58046" y="2592229"/>
            <a:ext cx="4954209" cy="4802425"/>
          </a:xfrm>
        </p:spPr>
        <p:txBody>
          <a:bodyPr/>
          <a:lstStyle>
            <a:lvl1pPr marL="0" indent="0">
              <a:buNone/>
              <a:defRPr sz="2016"/>
            </a:lvl1pPr>
            <a:lvl2pPr marL="576026" indent="0">
              <a:buNone/>
              <a:defRPr sz="1764"/>
            </a:lvl2pPr>
            <a:lvl3pPr marL="1152053" indent="0">
              <a:buNone/>
              <a:defRPr sz="1512"/>
            </a:lvl3pPr>
            <a:lvl4pPr marL="1728079" indent="0">
              <a:buNone/>
              <a:defRPr sz="1260"/>
            </a:lvl4pPr>
            <a:lvl5pPr marL="2304105" indent="0">
              <a:buNone/>
              <a:defRPr sz="1260"/>
            </a:lvl5pPr>
            <a:lvl6pPr marL="2880131" indent="0">
              <a:buNone/>
              <a:defRPr sz="1260"/>
            </a:lvl6pPr>
            <a:lvl7pPr marL="3456158" indent="0">
              <a:buNone/>
              <a:defRPr sz="1260"/>
            </a:lvl7pPr>
            <a:lvl8pPr marL="4032184" indent="0">
              <a:buNone/>
              <a:defRPr sz="1260"/>
            </a:lvl8pPr>
            <a:lvl9pPr marL="4608210" indent="0">
              <a:buNone/>
              <a:defRPr sz="126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A1A2F5-AE2A-496A-B8C5-EC7D7C36D010}" type="datetime1">
              <a:rPr lang="ru-RU" smtClean="0"/>
              <a:t>10.10.2017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05E221-E10C-40C7-8143-48F6241B283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058927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56045" y="460041"/>
            <a:ext cx="13248561" cy="16701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56045" y="2300203"/>
            <a:ext cx="13248561" cy="54824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56045" y="8008708"/>
            <a:ext cx="3456146" cy="46004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51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7539BE-C3BA-4B0B-914D-7C9F5DA1E847}" type="datetime1">
              <a:rPr lang="ru-RU" smtClean="0"/>
              <a:t>10.10.2017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088216" y="8008708"/>
            <a:ext cx="5184219" cy="46004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1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48459" y="8008708"/>
            <a:ext cx="3456146" cy="46004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51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05E221-E10C-40C7-8143-48F6241B283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592447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87" r:id="rId2"/>
    <p:sldLayoutId id="2147483688" r:id="rId3"/>
    <p:sldLayoutId id="2147483689" r:id="rId4"/>
    <p:sldLayoutId id="2147483690" r:id="rId5"/>
    <p:sldLayoutId id="2147483691" r:id="rId6"/>
    <p:sldLayoutId id="2147483692" r:id="rId7"/>
    <p:sldLayoutId id="2147483693" r:id="rId8"/>
    <p:sldLayoutId id="2147483694" r:id="rId9"/>
    <p:sldLayoutId id="2147483695" r:id="rId10"/>
    <p:sldLayoutId id="2147483696" r:id="rId11"/>
  </p:sldLayoutIdLst>
  <p:hf hdr="0" ftr="0" dt="0"/>
  <p:txStyles>
    <p:titleStyle>
      <a:lvl1pPr algn="l" defTabSz="1152053" rtl="0" eaLnBrk="1" latinLnBrk="0" hangingPunct="1">
        <a:lnSpc>
          <a:spcPct val="90000"/>
        </a:lnSpc>
        <a:spcBef>
          <a:spcPct val="0"/>
        </a:spcBef>
        <a:buNone/>
        <a:defRPr sz="5544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88013" indent="-288013" algn="l" defTabSz="1152053" rtl="0" eaLnBrk="1" latinLnBrk="0" hangingPunct="1">
        <a:lnSpc>
          <a:spcPct val="90000"/>
        </a:lnSpc>
        <a:spcBef>
          <a:spcPts val="1260"/>
        </a:spcBef>
        <a:buFont typeface="Arial" panose="020B0604020202020204" pitchFamily="34" charset="0"/>
        <a:buChar char="•"/>
        <a:defRPr sz="3528" kern="1200">
          <a:solidFill>
            <a:schemeClr val="tx1"/>
          </a:solidFill>
          <a:latin typeface="+mn-lt"/>
          <a:ea typeface="+mn-ea"/>
          <a:cs typeface="+mn-cs"/>
        </a:defRPr>
      </a:lvl1pPr>
      <a:lvl2pPr marL="864039" indent="-288013" algn="l" defTabSz="1152053" rtl="0" eaLnBrk="1" latinLnBrk="0" hangingPunct="1">
        <a:lnSpc>
          <a:spcPct val="90000"/>
        </a:lnSpc>
        <a:spcBef>
          <a:spcPts val="630"/>
        </a:spcBef>
        <a:buFont typeface="Arial" panose="020B0604020202020204" pitchFamily="34" charset="0"/>
        <a:buChar char="•"/>
        <a:defRPr sz="3024" kern="1200">
          <a:solidFill>
            <a:schemeClr val="tx1"/>
          </a:solidFill>
          <a:latin typeface="+mn-lt"/>
          <a:ea typeface="+mn-ea"/>
          <a:cs typeface="+mn-cs"/>
        </a:defRPr>
      </a:lvl2pPr>
      <a:lvl3pPr marL="1440066" indent="-288013" algn="l" defTabSz="1152053" rtl="0" eaLnBrk="1" latinLnBrk="0" hangingPunct="1">
        <a:lnSpc>
          <a:spcPct val="90000"/>
        </a:lnSpc>
        <a:spcBef>
          <a:spcPts val="63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3pPr>
      <a:lvl4pPr marL="2016092" indent="-288013" algn="l" defTabSz="1152053" rtl="0" eaLnBrk="1" latinLnBrk="0" hangingPunct="1">
        <a:lnSpc>
          <a:spcPct val="90000"/>
        </a:lnSpc>
        <a:spcBef>
          <a:spcPts val="630"/>
        </a:spcBef>
        <a:buFont typeface="Arial" panose="020B0604020202020204" pitchFamily="34" charset="0"/>
        <a:buChar char="•"/>
        <a:defRPr sz="2268" kern="1200">
          <a:solidFill>
            <a:schemeClr val="tx1"/>
          </a:solidFill>
          <a:latin typeface="+mn-lt"/>
          <a:ea typeface="+mn-ea"/>
          <a:cs typeface="+mn-cs"/>
        </a:defRPr>
      </a:lvl4pPr>
      <a:lvl5pPr marL="2592118" indent="-288013" algn="l" defTabSz="1152053" rtl="0" eaLnBrk="1" latinLnBrk="0" hangingPunct="1">
        <a:lnSpc>
          <a:spcPct val="90000"/>
        </a:lnSpc>
        <a:spcBef>
          <a:spcPts val="630"/>
        </a:spcBef>
        <a:buFont typeface="Arial" panose="020B0604020202020204" pitchFamily="34" charset="0"/>
        <a:buChar char="•"/>
        <a:defRPr sz="2268" kern="1200">
          <a:solidFill>
            <a:schemeClr val="tx1"/>
          </a:solidFill>
          <a:latin typeface="+mn-lt"/>
          <a:ea typeface="+mn-ea"/>
          <a:cs typeface="+mn-cs"/>
        </a:defRPr>
      </a:lvl5pPr>
      <a:lvl6pPr marL="3168145" indent="-288013" algn="l" defTabSz="1152053" rtl="0" eaLnBrk="1" latinLnBrk="0" hangingPunct="1">
        <a:lnSpc>
          <a:spcPct val="90000"/>
        </a:lnSpc>
        <a:spcBef>
          <a:spcPts val="630"/>
        </a:spcBef>
        <a:buFont typeface="Arial" panose="020B0604020202020204" pitchFamily="34" charset="0"/>
        <a:buChar char="•"/>
        <a:defRPr sz="2268" kern="1200">
          <a:solidFill>
            <a:schemeClr val="tx1"/>
          </a:solidFill>
          <a:latin typeface="+mn-lt"/>
          <a:ea typeface="+mn-ea"/>
          <a:cs typeface="+mn-cs"/>
        </a:defRPr>
      </a:lvl6pPr>
      <a:lvl7pPr marL="3744171" indent="-288013" algn="l" defTabSz="1152053" rtl="0" eaLnBrk="1" latinLnBrk="0" hangingPunct="1">
        <a:lnSpc>
          <a:spcPct val="90000"/>
        </a:lnSpc>
        <a:spcBef>
          <a:spcPts val="630"/>
        </a:spcBef>
        <a:buFont typeface="Arial" panose="020B0604020202020204" pitchFamily="34" charset="0"/>
        <a:buChar char="•"/>
        <a:defRPr sz="2268" kern="1200">
          <a:solidFill>
            <a:schemeClr val="tx1"/>
          </a:solidFill>
          <a:latin typeface="+mn-lt"/>
          <a:ea typeface="+mn-ea"/>
          <a:cs typeface="+mn-cs"/>
        </a:defRPr>
      </a:lvl7pPr>
      <a:lvl8pPr marL="4320197" indent="-288013" algn="l" defTabSz="1152053" rtl="0" eaLnBrk="1" latinLnBrk="0" hangingPunct="1">
        <a:lnSpc>
          <a:spcPct val="90000"/>
        </a:lnSpc>
        <a:spcBef>
          <a:spcPts val="630"/>
        </a:spcBef>
        <a:buFont typeface="Arial" panose="020B0604020202020204" pitchFamily="34" charset="0"/>
        <a:buChar char="•"/>
        <a:defRPr sz="2268" kern="1200">
          <a:solidFill>
            <a:schemeClr val="tx1"/>
          </a:solidFill>
          <a:latin typeface="+mn-lt"/>
          <a:ea typeface="+mn-ea"/>
          <a:cs typeface="+mn-cs"/>
        </a:defRPr>
      </a:lvl8pPr>
      <a:lvl9pPr marL="4896223" indent="-288013" algn="l" defTabSz="1152053" rtl="0" eaLnBrk="1" latinLnBrk="0" hangingPunct="1">
        <a:lnSpc>
          <a:spcPct val="90000"/>
        </a:lnSpc>
        <a:spcBef>
          <a:spcPts val="630"/>
        </a:spcBef>
        <a:buFont typeface="Arial" panose="020B0604020202020204" pitchFamily="34" charset="0"/>
        <a:buChar char="•"/>
        <a:defRPr sz="226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152053" rtl="0" eaLnBrk="1" latinLnBrk="0" hangingPunct="1">
        <a:defRPr sz="2268" kern="1200">
          <a:solidFill>
            <a:schemeClr val="tx1"/>
          </a:solidFill>
          <a:latin typeface="+mn-lt"/>
          <a:ea typeface="+mn-ea"/>
          <a:cs typeface="+mn-cs"/>
        </a:defRPr>
      </a:lvl1pPr>
      <a:lvl2pPr marL="576026" algn="l" defTabSz="1152053" rtl="0" eaLnBrk="1" latinLnBrk="0" hangingPunct="1">
        <a:defRPr sz="2268" kern="1200">
          <a:solidFill>
            <a:schemeClr val="tx1"/>
          </a:solidFill>
          <a:latin typeface="+mn-lt"/>
          <a:ea typeface="+mn-ea"/>
          <a:cs typeface="+mn-cs"/>
        </a:defRPr>
      </a:lvl2pPr>
      <a:lvl3pPr marL="1152053" algn="l" defTabSz="1152053" rtl="0" eaLnBrk="1" latinLnBrk="0" hangingPunct="1">
        <a:defRPr sz="2268" kern="1200">
          <a:solidFill>
            <a:schemeClr val="tx1"/>
          </a:solidFill>
          <a:latin typeface="+mn-lt"/>
          <a:ea typeface="+mn-ea"/>
          <a:cs typeface="+mn-cs"/>
        </a:defRPr>
      </a:lvl3pPr>
      <a:lvl4pPr marL="1728079" algn="l" defTabSz="1152053" rtl="0" eaLnBrk="1" latinLnBrk="0" hangingPunct="1">
        <a:defRPr sz="2268" kern="1200">
          <a:solidFill>
            <a:schemeClr val="tx1"/>
          </a:solidFill>
          <a:latin typeface="+mn-lt"/>
          <a:ea typeface="+mn-ea"/>
          <a:cs typeface="+mn-cs"/>
        </a:defRPr>
      </a:lvl4pPr>
      <a:lvl5pPr marL="2304105" algn="l" defTabSz="1152053" rtl="0" eaLnBrk="1" latinLnBrk="0" hangingPunct="1">
        <a:defRPr sz="2268" kern="1200">
          <a:solidFill>
            <a:schemeClr val="tx1"/>
          </a:solidFill>
          <a:latin typeface="+mn-lt"/>
          <a:ea typeface="+mn-ea"/>
          <a:cs typeface="+mn-cs"/>
        </a:defRPr>
      </a:lvl5pPr>
      <a:lvl6pPr marL="2880131" algn="l" defTabSz="1152053" rtl="0" eaLnBrk="1" latinLnBrk="0" hangingPunct="1">
        <a:defRPr sz="2268" kern="1200">
          <a:solidFill>
            <a:schemeClr val="tx1"/>
          </a:solidFill>
          <a:latin typeface="+mn-lt"/>
          <a:ea typeface="+mn-ea"/>
          <a:cs typeface="+mn-cs"/>
        </a:defRPr>
      </a:lvl6pPr>
      <a:lvl7pPr marL="3456158" algn="l" defTabSz="1152053" rtl="0" eaLnBrk="1" latinLnBrk="0" hangingPunct="1">
        <a:defRPr sz="2268" kern="1200">
          <a:solidFill>
            <a:schemeClr val="tx1"/>
          </a:solidFill>
          <a:latin typeface="+mn-lt"/>
          <a:ea typeface="+mn-ea"/>
          <a:cs typeface="+mn-cs"/>
        </a:defRPr>
      </a:lvl7pPr>
      <a:lvl8pPr marL="4032184" algn="l" defTabSz="1152053" rtl="0" eaLnBrk="1" latinLnBrk="0" hangingPunct="1">
        <a:defRPr sz="2268" kern="1200">
          <a:solidFill>
            <a:schemeClr val="tx1"/>
          </a:solidFill>
          <a:latin typeface="+mn-lt"/>
          <a:ea typeface="+mn-ea"/>
          <a:cs typeface="+mn-cs"/>
        </a:defRPr>
      </a:lvl8pPr>
      <a:lvl9pPr marL="4608210" algn="l" defTabSz="1152053" rtl="0" eaLnBrk="1" latinLnBrk="0" hangingPunct="1">
        <a:defRPr sz="226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chart" Target="../charts/chart2.xml"/><Relationship Id="rId4" Type="http://schemas.openxmlformats.org/officeDocument/2006/relationships/chart" Target="../charts/char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5000">
              <a:schemeClr val="accent1">
                <a:lumMod val="75000"/>
              </a:schemeClr>
            </a:gs>
            <a:gs pos="67000">
              <a:schemeClr val="accent1">
                <a:lumMod val="45000"/>
                <a:lumOff val="55000"/>
              </a:schemeClr>
            </a:gs>
            <a:gs pos="43000">
              <a:schemeClr val="accent1">
                <a:lumMod val="45000"/>
                <a:lumOff val="55000"/>
              </a:schemeClr>
            </a:gs>
            <a:gs pos="91000">
              <a:schemeClr val="accent1">
                <a:lumMod val="40000"/>
                <a:lumOff val="60000"/>
                <a:alpha val="4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380331" y="3725237"/>
            <a:ext cx="12599988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ru-RU" sz="3200" b="1" dirty="0">
              <a:solidFill>
                <a:schemeClr val="accent1">
                  <a:lumMod val="50000"/>
                </a:schemeClr>
              </a:solidFill>
              <a:latin typeface="+mj-lt"/>
            </a:endParaRPr>
          </a:p>
          <a:p>
            <a:pPr algn="ctr"/>
            <a:endParaRPr lang="ru-RU" sz="3200" b="1" dirty="0">
              <a:solidFill>
                <a:schemeClr val="accent1">
                  <a:lumMod val="50000"/>
                </a:schemeClr>
              </a:solidFill>
              <a:latin typeface="+mj-lt"/>
            </a:endParaRPr>
          </a:p>
          <a:p>
            <a:pPr algn="ctr"/>
            <a:endParaRPr lang="ru-RU" sz="2800" b="1" dirty="0">
              <a:solidFill>
                <a:schemeClr val="accent1">
                  <a:lumMod val="50000"/>
                </a:schemeClr>
              </a:solidFill>
              <a:latin typeface="+mj-lt"/>
            </a:endParaRPr>
          </a:p>
          <a:p>
            <a:pPr algn="ctr"/>
            <a:endParaRPr lang="ru-RU" sz="2800" b="1" dirty="0">
              <a:solidFill>
                <a:schemeClr val="accent1">
                  <a:lumMod val="50000"/>
                </a:schemeClr>
              </a:solidFill>
              <a:latin typeface="+mj-lt"/>
            </a:endParaRPr>
          </a:p>
          <a:p>
            <a:pPr algn="ctr"/>
            <a:endParaRPr lang="ru-RU" sz="2800" b="1" dirty="0">
              <a:solidFill>
                <a:schemeClr val="accent1">
                  <a:lumMod val="50000"/>
                </a:schemeClr>
              </a:solidFill>
              <a:latin typeface="+mj-lt"/>
            </a:endParaRPr>
          </a:p>
          <a:p>
            <a:pPr algn="ctr"/>
            <a:endParaRPr lang="en-US" sz="2800" b="1" dirty="0">
              <a:solidFill>
                <a:schemeClr val="accent1">
                  <a:lumMod val="50000"/>
                </a:schemeClr>
              </a:solidFill>
              <a:latin typeface="+mj-lt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307595" y="4348692"/>
            <a:ext cx="12599988" cy="2739211"/>
          </a:xfrm>
          <a:prstGeom prst="rect">
            <a:avLst/>
          </a:prstGeom>
          <a:gradFill>
            <a:gsLst>
              <a:gs pos="5000">
                <a:schemeClr val="accent1">
                  <a:lumMod val="75000"/>
                </a:schemeClr>
              </a:gs>
              <a:gs pos="67000">
                <a:schemeClr val="accent1">
                  <a:lumMod val="45000"/>
                  <a:lumOff val="55000"/>
                </a:schemeClr>
              </a:gs>
              <a:gs pos="43000">
                <a:schemeClr val="accent1">
                  <a:lumMod val="45000"/>
                  <a:lumOff val="55000"/>
                </a:schemeClr>
              </a:gs>
              <a:gs pos="91000">
                <a:schemeClr val="accent1">
                  <a:lumMod val="40000"/>
                  <a:lumOff val="60000"/>
                  <a:alpha val="40000"/>
                </a:schemeClr>
              </a:gs>
            </a:gsLst>
            <a:lin ang="5400000" scaled="1"/>
          </a:gradFill>
        </p:spPr>
        <p:txBody>
          <a:bodyPr wrap="square" rtlCol="0">
            <a:spAutoFit/>
          </a:bodyPr>
          <a:lstStyle/>
          <a:p>
            <a:pPr algn="ctr"/>
            <a:endParaRPr lang="ru-RU" sz="3200" b="1" dirty="0">
              <a:solidFill>
                <a:schemeClr val="accent1">
                  <a:lumMod val="50000"/>
                </a:schemeClr>
              </a:solidFill>
              <a:latin typeface="+mj-lt"/>
            </a:endParaRPr>
          </a:p>
          <a:p>
            <a:pPr algn="ctr"/>
            <a:r>
              <a:rPr lang="ru-RU" sz="4000" b="1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Особенности участия субъектов МСП в закупках крупнейших заказчиков в моногородах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200" b="1" dirty="0">
                <a:solidFill>
                  <a:schemeClr val="accent1">
                    <a:lumMod val="50000"/>
                  </a:schemeClr>
                </a:solidFill>
                <a:latin typeface="+mj-lt"/>
              </a:rPr>
              <a:t> </a:t>
            </a:r>
          </a:p>
          <a:p>
            <a:pPr algn="ctr"/>
            <a:endParaRPr lang="ru-RU" sz="2800" b="1" dirty="0">
              <a:solidFill>
                <a:schemeClr val="accent1">
                  <a:lumMod val="50000"/>
                </a:schemeClr>
              </a:solidFill>
              <a:latin typeface="+mj-lt"/>
            </a:endParaRPr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34787" y="499428"/>
            <a:ext cx="7091076" cy="3225800"/>
          </a:xfrm>
          <a:prstGeom prst="rect">
            <a:avLst/>
          </a:prstGeom>
          <a:gradFill>
            <a:gsLst>
              <a:gs pos="5000">
                <a:schemeClr val="accent1">
                  <a:lumMod val="75000"/>
                </a:schemeClr>
              </a:gs>
              <a:gs pos="67000">
                <a:schemeClr val="accent1">
                  <a:lumMod val="45000"/>
                  <a:lumOff val="55000"/>
                </a:schemeClr>
              </a:gs>
              <a:gs pos="43000">
                <a:schemeClr val="accent1">
                  <a:lumMod val="45000"/>
                  <a:lumOff val="55000"/>
                </a:schemeClr>
              </a:gs>
              <a:gs pos="91000">
                <a:schemeClr val="accent1">
                  <a:lumMod val="40000"/>
                  <a:lumOff val="60000"/>
                  <a:alpha val="40000"/>
                </a:schemeClr>
              </a:gs>
            </a:gsLst>
            <a:lin ang="5400000" scaled="1"/>
          </a:gradFill>
        </p:spPr>
      </p:pic>
    </p:spTree>
    <p:extLst>
      <p:ext uri="{BB962C8B-B14F-4D97-AF65-F5344CB8AC3E}">
        <p14:creationId xmlns:p14="http://schemas.microsoft.com/office/powerpoint/2010/main" val="32607749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6" name="Рисунок 4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52249" y="-38838"/>
            <a:ext cx="2163618" cy="984251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5257175" y="93179"/>
            <a:ext cx="6803857" cy="636169"/>
          </a:xfrm>
          <a:prstGeom prst="rect">
            <a:avLst/>
          </a:prstGeom>
          <a:noFill/>
        </p:spPr>
        <p:txBody>
          <a:bodyPr wrap="none" lIns="72000" tIns="36000" rIns="0" bIns="36000" rtlCol="0" anchor="ctr">
            <a:noAutofit/>
          </a:bodyPr>
          <a:lstStyle/>
          <a:p>
            <a:pPr>
              <a:defRPr/>
            </a:pP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Закупки у субъектов МСП </a:t>
            </a:r>
          </a:p>
        </p:txBody>
      </p:sp>
      <p:cxnSp>
        <p:nvCxnSpPr>
          <p:cNvPr id="17" name="Прямая соединительная линия 16"/>
          <p:cNvCxnSpPr/>
          <p:nvPr/>
        </p:nvCxnSpPr>
        <p:spPr>
          <a:xfrm>
            <a:off x="1624901" y="3879743"/>
            <a:ext cx="12074430" cy="0"/>
          </a:xfrm>
          <a:prstGeom prst="line">
            <a:avLst/>
          </a:prstGeom>
          <a:ln>
            <a:noFil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1653929" y="8117613"/>
            <a:ext cx="12074430" cy="247440"/>
          </a:xfrm>
          <a:prstGeom prst="rect">
            <a:avLst/>
          </a:prstGeom>
          <a:noFill/>
        </p:spPr>
        <p:txBody>
          <a:bodyPr wrap="square" lIns="0" rtlCol="0">
            <a:spAutoFit/>
          </a:bodyPr>
          <a:lstStyle/>
          <a:p>
            <a:pPr>
              <a:defRPr/>
            </a:pPr>
            <a:r>
              <a:rPr lang="ru-RU" sz="1000" i="1" dirty="0">
                <a:solidFill>
                  <a:schemeClr val="bg2">
                    <a:lumMod val="50000"/>
                  </a:schemeClr>
                </a:solidFill>
                <a:latin typeface="Arial Narrow" panose="020B0606020202030204" pitchFamily="34" charset="0"/>
              </a:rPr>
              <a:t>Источник: результаты оценки и мониторинга соответствия, данные реестра договоров, заключенных по результатам закупок, сведения, размещенные в ЕИС, сведения, полученные от крупнейших заказчиков 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4462951" y="2124796"/>
            <a:ext cx="5761363" cy="48839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>
                <a:solidFill>
                  <a:srgbClr val="002060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СОСТОЯНИЕ 2017 ГОДА: 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1662906" y="1006450"/>
            <a:ext cx="12036425" cy="1203583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txBody>
          <a:bodyPr wrap="square" anchor="ctr" anchorCtr="0">
            <a:noAutofit/>
          </a:bodyPr>
          <a:lstStyle/>
          <a:p>
            <a:pPr algn="ctr"/>
            <a:r>
              <a:rPr lang="ru-RU" sz="2800" b="1" dirty="0">
                <a:solidFill>
                  <a:schemeClr val="accent2"/>
                </a:solidFill>
                <a:latin typeface="Arial Narrow" panose="020B0606020202030204" pitchFamily="34" charset="0"/>
              </a:rPr>
              <a:t>За </a:t>
            </a:r>
            <a:r>
              <a:rPr lang="ru-RU" sz="3200" b="1" dirty="0">
                <a:solidFill>
                  <a:schemeClr val="accent2"/>
                </a:solidFill>
                <a:latin typeface="Arial Narrow" panose="020B0606020202030204" pitchFamily="34" charset="0"/>
              </a:rPr>
              <a:t>2016 </a:t>
            </a:r>
            <a:r>
              <a:rPr lang="ru-RU" sz="2800" b="1" dirty="0">
                <a:solidFill>
                  <a:schemeClr val="accent2"/>
                </a:solidFill>
                <a:latin typeface="Arial Narrow" panose="020B0606020202030204" pitchFamily="34" charset="0"/>
              </a:rPr>
              <a:t>год объем закупок у субъектов МСП составил </a:t>
            </a:r>
            <a:r>
              <a:rPr lang="ru-RU" sz="3200" b="1" dirty="0">
                <a:solidFill>
                  <a:schemeClr val="accent2"/>
                </a:solidFill>
                <a:latin typeface="Arial Narrow" panose="020B0606020202030204" pitchFamily="34" charset="0"/>
              </a:rPr>
              <a:t>1,511 трлн рублей </a:t>
            </a:r>
          </a:p>
          <a:p>
            <a:pPr algn="ctr"/>
            <a:r>
              <a:rPr lang="ru-RU" i="1" dirty="0">
                <a:solidFill>
                  <a:schemeClr val="bg1"/>
                </a:solidFill>
                <a:latin typeface="Arial Narrow" panose="020B0606020202030204" pitchFamily="34" charset="0"/>
              </a:rPr>
              <a:t>(на основании данных, подтвержденных Федеральным казначейством, ФНС России)</a:t>
            </a:r>
          </a:p>
        </p:txBody>
      </p:sp>
      <p:cxnSp>
        <p:nvCxnSpPr>
          <p:cNvPr id="6" name="Прямая соединительная линия 5"/>
          <p:cNvCxnSpPr/>
          <p:nvPr/>
        </p:nvCxnSpPr>
        <p:spPr>
          <a:xfrm>
            <a:off x="1662907" y="900113"/>
            <a:ext cx="12036425" cy="0"/>
          </a:xfrm>
          <a:prstGeom prst="line">
            <a:avLst/>
          </a:prstGeom>
          <a:ln w="22225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Скругленный прямоугольник 4"/>
          <p:cNvSpPr/>
          <p:nvPr/>
        </p:nvSpPr>
        <p:spPr>
          <a:xfrm>
            <a:off x="1770458" y="2671047"/>
            <a:ext cx="2471583" cy="2756415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76200" tIns="76200" rIns="76200" bIns="76200" numCol="1" spcCol="1270" anchor="t" anchorCtr="0">
            <a:noAutofit/>
          </a:bodyPr>
          <a:lstStyle/>
          <a:p>
            <a:pPr algn="ctr" defTabSz="889000">
              <a:lnSpc>
                <a:spcPct val="90000"/>
              </a:lnSpc>
              <a:spcBef>
                <a:spcPct val="0"/>
              </a:spcBef>
            </a:pPr>
            <a:endParaRPr lang="ru-RU" sz="1500" dirty="0">
              <a:solidFill>
                <a:schemeClr val="bg1"/>
              </a:solidFill>
              <a:latin typeface="Arial Narrow" panose="020B0606020202030204" pitchFamily="34" charset="0"/>
            </a:endParaRPr>
          </a:p>
        </p:txBody>
      </p:sp>
      <p:sp>
        <p:nvSpPr>
          <p:cNvPr id="22" name="Скругленный прямоугольник 21"/>
          <p:cNvSpPr/>
          <p:nvPr/>
        </p:nvSpPr>
        <p:spPr>
          <a:xfrm>
            <a:off x="5902395" y="3586004"/>
            <a:ext cx="3455309" cy="2373326"/>
          </a:xfrm>
          <a:prstGeom prst="roundRect">
            <a:avLst>
              <a:gd name="adj" fmla="val 0"/>
            </a:avLst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dk2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23" name="Скругленный прямоугольник 6"/>
          <p:cNvSpPr/>
          <p:nvPr/>
        </p:nvSpPr>
        <p:spPr>
          <a:xfrm>
            <a:off x="6427442" y="3534343"/>
            <a:ext cx="2601746" cy="2748315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76200" tIns="76200" rIns="76200" bIns="76200" numCol="1" spcCol="1270" anchor="t" anchorCtr="0">
            <a:noAutofit/>
          </a:bodyPr>
          <a:lstStyle/>
          <a:p>
            <a:pPr algn="ctr" defTabSz="889000">
              <a:spcBef>
                <a:spcPct val="0"/>
              </a:spcBef>
            </a:pPr>
            <a:endParaRPr lang="ru-RU" sz="3600" b="1" dirty="0">
              <a:solidFill>
                <a:schemeClr val="tx1"/>
              </a:solidFill>
              <a:latin typeface="Arial Narrow" panose="020B0606020202030204" pitchFamily="34" charset="0"/>
            </a:endParaRPr>
          </a:p>
          <a:p>
            <a:pPr algn="ctr" defTabSz="889000">
              <a:spcBef>
                <a:spcPct val="0"/>
              </a:spcBef>
            </a:pPr>
            <a:endParaRPr lang="ru-RU" sz="3600" b="1" dirty="0">
              <a:solidFill>
                <a:schemeClr val="tx1"/>
              </a:solidFill>
              <a:latin typeface="Arial Narrow" panose="020B0606020202030204" pitchFamily="34" charset="0"/>
            </a:endParaRPr>
          </a:p>
          <a:p>
            <a:pPr algn="ctr" defTabSz="889000">
              <a:spcBef>
                <a:spcPct val="0"/>
              </a:spcBef>
            </a:pPr>
            <a:r>
              <a:rPr lang="ru-RU" sz="1400" dirty="0">
                <a:solidFill>
                  <a:schemeClr val="bg1"/>
                </a:solidFill>
                <a:latin typeface="Arial Narrow" panose="020B0606020202030204" pitchFamily="34" charset="0"/>
              </a:rPr>
              <a:t>(</a:t>
            </a:r>
            <a:r>
              <a:rPr lang="ru-RU" sz="1400" b="1" dirty="0">
                <a:solidFill>
                  <a:schemeClr val="bg1"/>
                </a:solidFill>
                <a:latin typeface="Arial Narrow" panose="020B0606020202030204" pitchFamily="34" charset="0"/>
              </a:rPr>
              <a:t>от 10 до 89%), </a:t>
            </a:r>
            <a:r>
              <a:rPr lang="ru-RU" sz="1400" dirty="0">
                <a:solidFill>
                  <a:schemeClr val="bg1"/>
                </a:solidFill>
                <a:latin typeface="Arial Narrow" panose="020B0606020202030204" pitchFamily="34" charset="0"/>
              </a:rPr>
              <a:t>что </a:t>
            </a:r>
          </a:p>
          <a:p>
            <a:pPr algn="ctr" defTabSz="889000">
              <a:spcBef>
                <a:spcPct val="0"/>
              </a:spcBef>
            </a:pPr>
            <a:r>
              <a:rPr lang="ru-RU" sz="1400" dirty="0">
                <a:solidFill>
                  <a:schemeClr val="bg1"/>
                </a:solidFill>
                <a:latin typeface="Arial Narrow" panose="020B0606020202030204" pitchFamily="34" charset="0"/>
              </a:rPr>
              <a:t> почти в </a:t>
            </a:r>
            <a:r>
              <a:rPr lang="ru-RU" sz="1400" b="1" dirty="0">
                <a:solidFill>
                  <a:schemeClr val="bg1"/>
                </a:solidFill>
                <a:latin typeface="Arial Narrow" panose="020B0606020202030204" pitchFamily="34" charset="0"/>
              </a:rPr>
              <a:t>3</a:t>
            </a:r>
            <a:r>
              <a:rPr lang="ru-RU" sz="1400" dirty="0">
                <a:solidFill>
                  <a:schemeClr val="bg1"/>
                </a:solidFill>
                <a:latin typeface="Arial Narrow" panose="020B0606020202030204" pitchFamily="34" charset="0"/>
              </a:rPr>
              <a:t> раза превышает установленную квоту </a:t>
            </a:r>
            <a:r>
              <a:rPr lang="ru-RU" sz="1400" b="1" dirty="0">
                <a:solidFill>
                  <a:schemeClr val="bg1"/>
                </a:solidFill>
                <a:latin typeface="Arial Narrow" panose="020B0606020202030204" pitchFamily="34" charset="0"/>
              </a:rPr>
              <a:t>(10%)</a:t>
            </a:r>
          </a:p>
        </p:txBody>
      </p:sp>
      <p:sp>
        <p:nvSpPr>
          <p:cNvPr id="20" name="Скругленный прямоугольник 19"/>
          <p:cNvSpPr/>
          <p:nvPr/>
        </p:nvSpPr>
        <p:spPr>
          <a:xfrm>
            <a:off x="9946636" y="3568533"/>
            <a:ext cx="3513172" cy="2399215"/>
          </a:xfrm>
          <a:prstGeom prst="roundRect">
            <a:avLst>
              <a:gd name="adj" fmla="val 0"/>
            </a:avLst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dk2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21" name="Скругленный прямоугольник 8"/>
          <p:cNvSpPr/>
          <p:nvPr/>
        </p:nvSpPr>
        <p:spPr>
          <a:xfrm>
            <a:off x="7432996" y="2645134"/>
            <a:ext cx="2629343" cy="2746597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76200" tIns="76200" rIns="76200" bIns="76200" numCol="1" spcCol="1270" anchor="t" anchorCtr="0">
            <a:noAutofit/>
          </a:bodyPr>
          <a:lstStyle/>
          <a:p>
            <a:pPr algn="ctr" defTabSz="889000">
              <a:spcBef>
                <a:spcPct val="0"/>
              </a:spcBef>
            </a:pPr>
            <a:endParaRPr lang="ru-RU" sz="1400" b="1" dirty="0">
              <a:solidFill>
                <a:srgbClr val="00B0F0"/>
              </a:solidFill>
              <a:latin typeface="Arial Narrow" panose="020B0606020202030204" pitchFamily="34" charset="0"/>
            </a:endParaRPr>
          </a:p>
          <a:p>
            <a:pPr algn="ctr" defTabSz="889000">
              <a:lnSpc>
                <a:spcPct val="80000"/>
              </a:lnSpc>
              <a:spcBef>
                <a:spcPct val="0"/>
              </a:spcBef>
            </a:pPr>
            <a:endParaRPr lang="ru-RU" sz="800" b="1" dirty="0">
              <a:solidFill>
                <a:srgbClr val="00B0F0"/>
              </a:solidFill>
              <a:latin typeface="Arial Narrow" panose="020B0606020202030204" pitchFamily="34" charset="0"/>
            </a:endParaRPr>
          </a:p>
          <a:p>
            <a:pPr algn="ctr" defTabSz="889000">
              <a:lnSpc>
                <a:spcPct val="80000"/>
              </a:lnSpc>
              <a:spcBef>
                <a:spcPct val="0"/>
              </a:spcBef>
            </a:pPr>
            <a:endParaRPr lang="ru-RU" sz="3600" b="1" dirty="0">
              <a:solidFill>
                <a:schemeClr val="tx1"/>
              </a:solidFill>
              <a:latin typeface="Arial Narrow" panose="020B0606020202030204" pitchFamily="34" charset="0"/>
            </a:endParaRPr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2020050" y="3608657"/>
            <a:ext cx="3481858" cy="2373326"/>
          </a:xfrm>
          <a:prstGeom prst="roundRect">
            <a:avLst>
              <a:gd name="adj" fmla="val 0"/>
            </a:avLst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dk2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19" name="Скругленный прямоугольник 10"/>
          <p:cNvSpPr/>
          <p:nvPr/>
        </p:nvSpPr>
        <p:spPr>
          <a:xfrm>
            <a:off x="2024985" y="2632506"/>
            <a:ext cx="3222608" cy="2739729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76200" tIns="76200" rIns="76200" bIns="76200" numCol="1" spcCol="1270" anchor="t" anchorCtr="0">
            <a:noAutofit/>
          </a:bodyPr>
          <a:lstStyle/>
          <a:p>
            <a:pPr algn="ctr" defTabSz="889000">
              <a:lnSpc>
                <a:spcPct val="80000"/>
              </a:lnSpc>
              <a:spcBef>
                <a:spcPct val="0"/>
              </a:spcBef>
            </a:pPr>
            <a:endParaRPr lang="ru-RU" sz="800" b="1" dirty="0">
              <a:solidFill>
                <a:srgbClr val="00B0F0"/>
              </a:solidFill>
              <a:latin typeface="Arial Narrow" panose="020B0606020202030204" pitchFamily="34" charset="0"/>
            </a:endParaRPr>
          </a:p>
          <a:p>
            <a:pPr algn="ctr" defTabSz="889000">
              <a:lnSpc>
                <a:spcPct val="80000"/>
              </a:lnSpc>
              <a:spcBef>
                <a:spcPct val="0"/>
              </a:spcBef>
            </a:pPr>
            <a:endParaRPr lang="ru-RU" sz="800" b="1" dirty="0">
              <a:solidFill>
                <a:srgbClr val="00B0F0"/>
              </a:solidFill>
              <a:latin typeface="Arial Narrow" panose="020B0606020202030204" pitchFamily="34" charset="0"/>
            </a:endParaRPr>
          </a:p>
          <a:p>
            <a:pPr algn="ctr" defTabSz="889000">
              <a:lnSpc>
                <a:spcPct val="80000"/>
              </a:lnSpc>
              <a:spcBef>
                <a:spcPct val="0"/>
              </a:spcBef>
            </a:pPr>
            <a:endParaRPr lang="ru-RU" sz="800" b="1" dirty="0">
              <a:solidFill>
                <a:srgbClr val="00B0F0"/>
              </a:solidFill>
              <a:latin typeface="Arial Narrow" panose="020B0606020202030204" pitchFamily="34" charset="0"/>
            </a:endParaRPr>
          </a:p>
          <a:p>
            <a:pPr algn="ctr" defTabSz="889000">
              <a:lnSpc>
                <a:spcPct val="80000"/>
              </a:lnSpc>
              <a:spcBef>
                <a:spcPct val="0"/>
              </a:spcBef>
            </a:pPr>
            <a:endParaRPr lang="ru-RU" sz="800" b="1" dirty="0">
              <a:solidFill>
                <a:srgbClr val="00B0F0"/>
              </a:solidFill>
              <a:latin typeface="Arial Narrow" panose="020B0606020202030204" pitchFamily="34" charset="0"/>
            </a:endParaRPr>
          </a:p>
          <a:p>
            <a:pPr algn="ctr" defTabSz="889000">
              <a:lnSpc>
                <a:spcPct val="80000"/>
              </a:lnSpc>
              <a:spcBef>
                <a:spcPct val="0"/>
              </a:spcBef>
            </a:pPr>
            <a:endParaRPr lang="ru-RU" sz="800" b="1" dirty="0">
              <a:solidFill>
                <a:srgbClr val="00B0F0"/>
              </a:solidFill>
              <a:latin typeface="Arial Narrow" panose="020B0606020202030204" pitchFamily="34" charset="0"/>
            </a:endParaRPr>
          </a:p>
          <a:p>
            <a:pPr algn="ctr" defTabSz="889000">
              <a:lnSpc>
                <a:spcPct val="80000"/>
              </a:lnSpc>
              <a:spcBef>
                <a:spcPct val="0"/>
              </a:spcBef>
            </a:pPr>
            <a:endParaRPr lang="ru-RU" sz="800" b="1" dirty="0">
              <a:solidFill>
                <a:srgbClr val="00B0F0"/>
              </a:solidFill>
              <a:latin typeface="Arial Narrow" panose="020B0606020202030204" pitchFamily="34" charset="0"/>
            </a:endParaRPr>
          </a:p>
          <a:p>
            <a:pPr algn="ctr" defTabSz="889000">
              <a:lnSpc>
                <a:spcPct val="80000"/>
              </a:lnSpc>
              <a:spcBef>
                <a:spcPct val="0"/>
              </a:spcBef>
            </a:pPr>
            <a:endParaRPr lang="ru-RU" sz="800" b="1" dirty="0">
              <a:solidFill>
                <a:srgbClr val="00B0F0"/>
              </a:solidFill>
              <a:latin typeface="Arial Narrow" panose="020B0606020202030204" pitchFamily="34" charset="0"/>
            </a:endParaRPr>
          </a:p>
          <a:p>
            <a:pPr algn="ctr" defTabSz="889000">
              <a:lnSpc>
                <a:spcPct val="80000"/>
              </a:lnSpc>
              <a:spcBef>
                <a:spcPct val="0"/>
              </a:spcBef>
            </a:pPr>
            <a:endParaRPr lang="ru-RU" sz="3600" b="1" dirty="0">
              <a:solidFill>
                <a:schemeClr val="tx1"/>
              </a:solidFill>
              <a:latin typeface="Arial Narrow" panose="020B0606020202030204" pitchFamily="34" charset="0"/>
            </a:endParaRPr>
          </a:p>
          <a:p>
            <a:pPr algn="ctr" defTabSz="889000">
              <a:lnSpc>
                <a:spcPct val="80000"/>
              </a:lnSpc>
              <a:spcBef>
                <a:spcPct val="0"/>
              </a:spcBef>
            </a:pPr>
            <a:r>
              <a:rPr lang="ru-RU" sz="2400" b="1" dirty="0">
                <a:solidFill>
                  <a:schemeClr val="tx1"/>
                </a:solidFill>
                <a:latin typeface="Arial Narrow" panose="020B0606020202030204" pitchFamily="34" charset="0"/>
              </a:rPr>
              <a:t> </a:t>
            </a:r>
          </a:p>
          <a:p>
            <a:pPr algn="ctr" defTabSz="889000">
              <a:spcBef>
                <a:spcPct val="0"/>
              </a:spcBef>
            </a:pPr>
            <a:r>
              <a:rPr lang="ru-RU" sz="1350" b="1" i="1" dirty="0">
                <a:solidFill>
                  <a:schemeClr val="bg1"/>
                </a:solidFill>
                <a:latin typeface="Arial Narrow" panose="020B0606020202030204" pitchFamily="34" charset="0"/>
              </a:rPr>
              <a:t>К концу 2017 года:</a:t>
            </a:r>
          </a:p>
          <a:p>
            <a:pPr algn="ctr" defTabSz="889000">
              <a:spcBef>
                <a:spcPct val="0"/>
              </a:spcBef>
            </a:pPr>
            <a:r>
              <a:rPr lang="ru-RU" sz="1350" b="1" i="1" dirty="0">
                <a:solidFill>
                  <a:schemeClr val="bg1"/>
                </a:solidFill>
                <a:latin typeface="Arial Narrow" panose="020B0606020202030204" pitchFamily="34" charset="0"/>
              </a:rPr>
              <a:t> целевой показатель-</a:t>
            </a:r>
          </a:p>
          <a:p>
            <a:pPr algn="ctr" defTabSz="889000">
              <a:lnSpc>
                <a:spcPct val="80000"/>
              </a:lnSpc>
              <a:spcBef>
                <a:spcPct val="0"/>
              </a:spcBef>
            </a:pPr>
            <a:endParaRPr lang="ru-RU" sz="1350" b="1" dirty="0">
              <a:solidFill>
                <a:srgbClr val="00B0F0"/>
              </a:solidFill>
              <a:latin typeface="Arial Narrow" panose="020B0606020202030204" pitchFamily="34" charset="0"/>
            </a:endParaRPr>
          </a:p>
          <a:p>
            <a:pPr algn="ctr" defTabSz="889000">
              <a:lnSpc>
                <a:spcPct val="80000"/>
              </a:lnSpc>
              <a:spcBef>
                <a:spcPct val="0"/>
              </a:spcBef>
            </a:pPr>
            <a:r>
              <a:rPr lang="ru-RU" sz="3600" b="1" dirty="0">
                <a:solidFill>
                  <a:schemeClr val="tx1"/>
                </a:solidFill>
                <a:latin typeface="Arial Narrow" panose="020B0606020202030204" pitchFamily="34" charset="0"/>
              </a:rPr>
              <a:t> </a:t>
            </a:r>
            <a:br>
              <a:rPr lang="ru-RU" sz="3600" b="1" dirty="0">
                <a:solidFill>
                  <a:schemeClr val="tx1"/>
                </a:solidFill>
                <a:latin typeface="Arial Narrow" panose="020B0606020202030204" pitchFamily="34" charset="0"/>
              </a:rPr>
            </a:br>
            <a:endParaRPr lang="ru-RU" sz="3600" b="1" dirty="0">
              <a:solidFill>
                <a:schemeClr val="tx1"/>
              </a:solidFill>
              <a:latin typeface="Arial Narrow" panose="020B0606020202030204" pitchFamily="34" charset="0"/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3763153" y="7190681"/>
            <a:ext cx="9969026" cy="823899"/>
          </a:xfrm>
          <a:prstGeom prst="rect">
            <a:avLst/>
          </a:prstGeom>
          <a:noFill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108000" tIns="72000" rIns="108000" bIns="72000" numCol="1" spcCol="1270" anchor="ctr" anchorCtr="0">
            <a:noAutofit/>
          </a:bodyPr>
          <a:lstStyle/>
          <a:p>
            <a:pPr marL="171450" lvl="1" indent="-171450" algn="just" defTabSz="666750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Char char="§"/>
            </a:pPr>
            <a:r>
              <a:rPr lang="ru-RU" sz="1400" b="1" dirty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</a:rPr>
              <a:t>ТОП-5 регионов – лидеров</a:t>
            </a:r>
            <a:r>
              <a:rPr lang="ru-RU" sz="1400" dirty="0">
                <a:latin typeface="Arial Narrow" panose="020B0606020202030204" pitchFamily="34" charset="0"/>
              </a:rPr>
              <a:t>: город Москва (</a:t>
            </a:r>
            <a:r>
              <a:rPr lang="ru-RU" sz="1400" dirty="0" smtClean="0">
                <a:latin typeface="Arial Narrow" panose="020B0606020202030204" pitchFamily="34" charset="0"/>
              </a:rPr>
              <a:t>553 </a:t>
            </a:r>
            <a:r>
              <a:rPr lang="ru-RU" sz="1400" dirty="0">
                <a:latin typeface="Arial Narrow" panose="020B0606020202030204" pitchFamily="34" charset="0"/>
              </a:rPr>
              <a:t>млрд руб.), город Санкт-Петербург </a:t>
            </a:r>
            <a:r>
              <a:rPr lang="ru-RU" sz="1400" dirty="0" smtClean="0">
                <a:latin typeface="Arial Narrow" panose="020B0606020202030204" pitchFamily="34" charset="0"/>
              </a:rPr>
              <a:t>(132,6 </a:t>
            </a:r>
            <a:r>
              <a:rPr lang="ru-RU" sz="1400" dirty="0">
                <a:latin typeface="Arial Narrow" panose="020B0606020202030204" pitchFamily="34" charset="0"/>
              </a:rPr>
              <a:t>млрд руб.), Московская область </a:t>
            </a:r>
            <a:r>
              <a:rPr lang="ru-RU" sz="1400" dirty="0" smtClean="0">
                <a:latin typeface="Arial Narrow" panose="020B0606020202030204" pitchFamily="34" charset="0"/>
              </a:rPr>
              <a:t>(81,2 </a:t>
            </a:r>
            <a:r>
              <a:rPr lang="ru-RU" sz="1400" dirty="0">
                <a:latin typeface="Arial Narrow" panose="020B0606020202030204" pitchFamily="34" charset="0"/>
              </a:rPr>
              <a:t>млрд руб.), Ханты-Мансийский автономный округ - Югра </a:t>
            </a:r>
            <a:r>
              <a:rPr lang="ru-RU" sz="1400" dirty="0" smtClean="0">
                <a:latin typeface="Arial Narrow" panose="020B0606020202030204" pitchFamily="34" charset="0"/>
              </a:rPr>
              <a:t>(68,1 </a:t>
            </a:r>
            <a:r>
              <a:rPr lang="ru-RU" sz="1400" dirty="0">
                <a:latin typeface="Arial Narrow" panose="020B0606020202030204" pitchFamily="34" charset="0"/>
              </a:rPr>
              <a:t>млрд руб.), Свердловская область </a:t>
            </a:r>
            <a:r>
              <a:rPr lang="ru-RU" sz="1400" dirty="0" smtClean="0">
                <a:latin typeface="Arial Narrow" panose="020B0606020202030204" pitchFamily="34" charset="0"/>
              </a:rPr>
              <a:t>(56,3 </a:t>
            </a:r>
            <a:r>
              <a:rPr lang="ru-RU" sz="1400" dirty="0">
                <a:latin typeface="Arial Narrow" panose="020B0606020202030204" pitchFamily="34" charset="0"/>
              </a:rPr>
              <a:t>млрд рублей), </a:t>
            </a:r>
            <a:endParaRPr lang="ru-RU" sz="1400" b="1" dirty="0">
              <a:latin typeface="Arial Narrow" panose="020B060602020203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718986" y="6169476"/>
            <a:ext cx="9969026" cy="921003"/>
          </a:xfrm>
          <a:prstGeom prst="rect">
            <a:avLst/>
          </a:prstGeom>
          <a:noFill/>
        </p:spPr>
        <p:txBody>
          <a:bodyPr wrap="square" lIns="108000" tIns="72000" rIns="108000" bIns="72000" anchor="ctr" anchorCtr="0">
            <a:spAutoFit/>
          </a:bodyPr>
          <a:lstStyle/>
          <a:p>
            <a:pPr marL="171450" lvl="1" indent="-171450" algn="just" defTabSz="800100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Char char="§"/>
            </a:pPr>
            <a:r>
              <a:rPr lang="ru-RU" sz="1400" b="1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</a:rPr>
              <a:t>58 </a:t>
            </a:r>
            <a:r>
              <a:rPr lang="ru-RU" sz="1400" b="1" dirty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</a:rPr>
              <a:t>заказчиков</a:t>
            </a:r>
            <a:r>
              <a:rPr lang="ru-RU" sz="1400" dirty="0">
                <a:latin typeface="Arial Narrow" panose="020B0606020202030204" pitchFamily="34" charset="0"/>
              </a:rPr>
              <a:t> утвердили программы партнерства, участниками которых стали </a:t>
            </a:r>
            <a:r>
              <a:rPr lang="ru-RU" sz="1400" b="1" dirty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</a:rPr>
              <a:t>1 </a:t>
            </a:r>
            <a:r>
              <a:rPr lang="ru-RU" sz="1400" b="1" dirty="0" smtClean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</a:rPr>
              <a:t>355 </a:t>
            </a:r>
            <a:r>
              <a:rPr lang="ru-RU" sz="1400" b="1" dirty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</a:rPr>
              <a:t>субъектов МСП;</a:t>
            </a:r>
          </a:p>
          <a:p>
            <a:pPr marL="171450" lvl="1" indent="-171450" algn="just" defTabSz="666750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Char char="§"/>
            </a:pPr>
            <a:r>
              <a:rPr lang="ru-RU" sz="1400" dirty="0">
                <a:latin typeface="Arial Narrow" panose="020B0606020202030204" pitchFamily="34" charset="0"/>
              </a:rPr>
              <a:t>Корпорацией подписаны соглашения о взаимодействии с </a:t>
            </a:r>
            <a:r>
              <a:rPr lang="ru-RU" sz="1400" b="1" dirty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</a:rPr>
              <a:t>40 крупнейшими заказчиками</a:t>
            </a:r>
          </a:p>
          <a:p>
            <a:pPr marL="171450" lvl="1" indent="-171450" algn="just" defTabSz="666750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Char char="§"/>
            </a:pPr>
            <a:r>
              <a:rPr lang="ru-RU" sz="1400" b="1" dirty="0">
                <a:solidFill>
                  <a:schemeClr val="accent5">
                    <a:lumMod val="75000"/>
                  </a:schemeClr>
                </a:solidFill>
                <a:latin typeface="Arial Narrow" panose="020B0606020202030204" pitchFamily="34" charset="0"/>
              </a:rPr>
              <a:t>ТОП-5 заказчиков-лидеров</a:t>
            </a:r>
            <a:r>
              <a:rPr lang="ru-RU" sz="1400" dirty="0">
                <a:latin typeface="Arial Narrow" panose="020B0606020202030204" pitchFamily="34" charset="0"/>
              </a:rPr>
              <a:t>: ОАО «РЖД» (</a:t>
            </a:r>
            <a:r>
              <a:rPr lang="ru-RU" sz="1400" dirty="0" smtClean="0">
                <a:latin typeface="Arial Narrow" panose="020B0606020202030204" pitchFamily="34" charset="0"/>
              </a:rPr>
              <a:t>163,5 </a:t>
            </a:r>
            <a:r>
              <a:rPr lang="ru-RU" sz="1400" dirty="0">
                <a:latin typeface="Arial Narrow" panose="020B0606020202030204" pitchFamily="34" charset="0"/>
              </a:rPr>
              <a:t>млрд руб.), ПАО «Ростелеком» </a:t>
            </a:r>
            <a:r>
              <a:rPr lang="ru-RU" sz="1400" dirty="0" smtClean="0">
                <a:latin typeface="Arial Narrow" panose="020B0606020202030204" pitchFamily="34" charset="0"/>
              </a:rPr>
              <a:t>(101,1 </a:t>
            </a:r>
            <a:r>
              <a:rPr lang="ru-RU" sz="1400" dirty="0">
                <a:latin typeface="Arial Narrow" panose="020B0606020202030204" pitchFamily="34" charset="0"/>
              </a:rPr>
              <a:t>млрд руб.), АО «</a:t>
            </a:r>
            <a:r>
              <a:rPr lang="ru-RU" sz="1400" dirty="0" err="1">
                <a:latin typeface="Arial Narrow" panose="020B0606020202030204" pitchFamily="34" charset="0"/>
              </a:rPr>
              <a:t>РЖДстрой</a:t>
            </a:r>
            <a:r>
              <a:rPr lang="ru-RU" sz="1400" dirty="0">
                <a:latin typeface="Arial Narrow" panose="020B0606020202030204" pitchFamily="34" charset="0"/>
              </a:rPr>
              <a:t>» (</a:t>
            </a:r>
            <a:r>
              <a:rPr lang="ru-RU" sz="1400" dirty="0" smtClean="0">
                <a:latin typeface="Arial Narrow" panose="020B0606020202030204" pitchFamily="34" charset="0"/>
              </a:rPr>
              <a:t>67 </a:t>
            </a:r>
            <a:r>
              <a:rPr lang="ru-RU" sz="1400" dirty="0">
                <a:latin typeface="Arial Narrow" panose="020B0606020202030204" pitchFamily="34" charset="0"/>
              </a:rPr>
              <a:t>млрд руб.), </a:t>
            </a:r>
            <a:br>
              <a:rPr lang="ru-RU" sz="1400" dirty="0">
                <a:latin typeface="Arial Narrow" panose="020B0606020202030204" pitchFamily="34" charset="0"/>
              </a:rPr>
            </a:br>
            <a:r>
              <a:rPr lang="ru-RU" sz="1400" dirty="0">
                <a:latin typeface="Arial Narrow" panose="020B0606020202030204" pitchFamily="34" charset="0"/>
              </a:rPr>
              <a:t>ПАО «НК «Роснефть» </a:t>
            </a:r>
            <a:r>
              <a:rPr lang="ru-RU" sz="1400" dirty="0" smtClean="0">
                <a:latin typeface="Arial Narrow" panose="020B0606020202030204" pitchFamily="34" charset="0"/>
              </a:rPr>
              <a:t>(62 </a:t>
            </a:r>
            <a:r>
              <a:rPr lang="ru-RU" sz="1400" dirty="0">
                <a:latin typeface="Arial Narrow" panose="020B0606020202030204" pitchFamily="34" charset="0"/>
              </a:rPr>
              <a:t>млрд руб.), ПАО Сбербанк (</a:t>
            </a:r>
            <a:r>
              <a:rPr lang="ru-RU" sz="1400" dirty="0" smtClean="0">
                <a:latin typeface="Arial Narrow" panose="020B0606020202030204" pitchFamily="34" charset="0"/>
              </a:rPr>
              <a:t>49 </a:t>
            </a:r>
            <a:r>
              <a:rPr lang="ru-RU" sz="1400" dirty="0">
                <a:latin typeface="Arial Narrow" panose="020B0606020202030204" pitchFamily="34" charset="0"/>
              </a:rPr>
              <a:t>млрд руб.), </a:t>
            </a:r>
          </a:p>
        </p:txBody>
      </p:sp>
      <p:sp>
        <p:nvSpPr>
          <p:cNvPr id="42" name="Прямоугольник 41"/>
          <p:cNvSpPr/>
          <p:nvPr/>
        </p:nvSpPr>
        <p:spPr>
          <a:xfrm>
            <a:off x="6938010" y="3992477"/>
            <a:ext cx="1667454" cy="4370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889000">
              <a:lnSpc>
                <a:spcPct val="80000"/>
              </a:lnSpc>
              <a:spcBef>
                <a:spcPct val="0"/>
              </a:spcBef>
            </a:pPr>
            <a:r>
              <a:rPr lang="ru-RU" sz="2800" b="1" smtClean="0">
                <a:solidFill>
                  <a:srgbClr val="A2C9F4"/>
                </a:solidFill>
                <a:latin typeface="Arial Narrow" panose="020B0606020202030204" pitchFamily="34" charset="0"/>
              </a:rPr>
              <a:t>29,12%</a:t>
            </a:r>
            <a:endParaRPr lang="ru-RU" sz="2800" b="1" dirty="0">
              <a:solidFill>
                <a:srgbClr val="A2C9F4"/>
              </a:solidFill>
              <a:latin typeface="Arial Narrow" panose="020B0606020202030204" pitchFamily="34" charset="0"/>
            </a:endParaRPr>
          </a:p>
        </p:txBody>
      </p:sp>
      <p:sp>
        <p:nvSpPr>
          <p:cNvPr id="43" name="Прямоугольник 42"/>
          <p:cNvSpPr/>
          <p:nvPr/>
        </p:nvSpPr>
        <p:spPr>
          <a:xfrm>
            <a:off x="10928162" y="4307477"/>
            <a:ext cx="1757612" cy="7817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889000">
              <a:lnSpc>
                <a:spcPct val="80000"/>
              </a:lnSpc>
              <a:spcBef>
                <a:spcPct val="0"/>
              </a:spcBef>
            </a:pPr>
            <a:r>
              <a:rPr lang="ru-RU" sz="2800" b="1" dirty="0" smtClean="0">
                <a:solidFill>
                  <a:srgbClr val="A2C9F4"/>
                </a:solidFill>
                <a:latin typeface="Arial Narrow" panose="020B0606020202030204" pitchFamily="34" charset="0"/>
              </a:rPr>
              <a:t>156 181</a:t>
            </a:r>
            <a:endParaRPr lang="ru-RU" sz="2800" b="1" dirty="0">
              <a:solidFill>
                <a:srgbClr val="A2C9F4"/>
              </a:solidFill>
              <a:latin typeface="Arial Narrow" panose="020B0606020202030204" pitchFamily="34" charset="0"/>
            </a:endParaRPr>
          </a:p>
          <a:p>
            <a:pPr algn="ctr" defTabSz="889000">
              <a:lnSpc>
                <a:spcPct val="80000"/>
              </a:lnSpc>
              <a:spcBef>
                <a:spcPct val="0"/>
              </a:spcBef>
            </a:pPr>
            <a:r>
              <a:rPr lang="ru-RU" sz="2800" b="1" dirty="0" smtClean="0">
                <a:solidFill>
                  <a:srgbClr val="A2C9F4"/>
                </a:solidFill>
                <a:latin typeface="Arial Narrow" panose="020B0606020202030204" pitchFamily="34" charset="0"/>
              </a:rPr>
              <a:t>позиция</a:t>
            </a:r>
            <a:endParaRPr lang="ru-RU" sz="2800" b="1" dirty="0">
              <a:solidFill>
                <a:srgbClr val="A2C9F4"/>
              </a:solidFill>
              <a:latin typeface="Arial Narrow" panose="020B0606020202030204" pitchFamily="34" charset="0"/>
            </a:endParaRPr>
          </a:p>
        </p:txBody>
      </p:sp>
      <p:sp>
        <p:nvSpPr>
          <p:cNvPr id="44" name="Прямоугольник 43"/>
          <p:cNvSpPr/>
          <p:nvPr/>
        </p:nvSpPr>
        <p:spPr>
          <a:xfrm>
            <a:off x="2020050" y="3704420"/>
            <a:ext cx="3090658" cy="4370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889000">
              <a:lnSpc>
                <a:spcPct val="80000"/>
              </a:lnSpc>
              <a:spcBef>
                <a:spcPct val="0"/>
              </a:spcBef>
            </a:pPr>
            <a:r>
              <a:rPr lang="ru-RU" sz="2800" b="1" dirty="0" smtClean="0">
                <a:solidFill>
                  <a:srgbClr val="A2C9F4"/>
                </a:solidFill>
                <a:latin typeface="Arial Narrow" panose="020B0606020202030204" pitchFamily="34" charset="0"/>
              </a:rPr>
              <a:t>1,501 </a:t>
            </a:r>
            <a:r>
              <a:rPr lang="ru-RU" sz="2800" b="1" dirty="0">
                <a:solidFill>
                  <a:srgbClr val="A2C9F4"/>
                </a:solidFill>
                <a:latin typeface="Arial Narrow" panose="020B0606020202030204" pitchFamily="34" charset="0"/>
              </a:rPr>
              <a:t>трлн руб. </a:t>
            </a:r>
          </a:p>
        </p:txBody>
      </p:sp>
      <p:sp>
        <p:nvSpPr>
          <p:cNvPr id="45" name="Прямоугольник 44"/>
          <p:cNvSpPr/>
          <p:nvPr/>
        </p:nvSpPr>
        <p:spPr>
          <a:xfrm>
            <a:off x="2355976" y="4550674"/>
            <a:ext cx="2722476" cy="9417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889000">
              <a:lnSpc>
                <a:spcPct val="80000"/>
              </a:lnSpc>
              <a:spcBef>
                <a:spcPct val="0"/>
              </a:spcBef>
            </a:pPr>
            <a:r>
              <a:rPr lang="ru-RU" sz="2800" b="1" dirty="0">
                <a:solidFill>
                  <a:srgbClr val="A2C9F4"/>
                </a:solidFill>
                <a:latin typeface="Arial Narrow" panose="020B0606020202030204" pitchFamily="34" charset="0"/>
              </a:rPr>
              <a:t>2 трлн рублей </a:t>
            </a:r>
          </a:p>
          <a:p>
            <a:pPr algn="ctr" defTabSz="889000">
              <a:lnSpc>
                <a:spcPct val="80000"/>
              </a:lnSpc>
              <a:spcBef>
                <a:spcPct val="0"/>
              </a:spcBef>
            </a:pPr>
            <a:endParaRPr lang="ru-RU" sz="1400" b="1" i="1" dirty="0">
              <a:solidFill>
                <a:schemeClr val="bg1"/>
              </a:solidFill>
              <a:latin typeface="Arial Narrow" panose="020B0606020202030204" pitchFamily="34" charset="0"/>
            </a:endParaRPr>
          </a:p>
          <a:p>
            <a:pPr algn="ctr" defTabSz="889000">
              <a:lnSpc>
                <a:spcPct val="80000"/>
              </a:lnSpc>
              <a:spcBef>
                <a:spcPct val="0"/>
              </a:spcBef>
            </a:pPr>
            <a:r>
              <a:rPr lang="ru-RU" sz="1300" b="1" i="1" dirty="0" smtClean="0">
                <a:solidFill>
                  <a:schemeClr val="bg1"/>
                </a:solidFill>
                <a:latin typeface="Arial Narrow" panose="020B0606020202030204" pitchFamily="34" charset="0"/>
              </a:rPr>
              <a:t>(с </a:t>
            </a:r>
            <a:r>
              <a:rPr lang="ru-RU" sz="1300" b="1" i="1" dirty="0">
                <a:solidFill>
                  <a:schemeClr val="bg1"/>
                </a:solidFill>
                <a:latin typeface="Arial Narrow" panose="020B0606020202030204" pitchFamily="34" charset="0"/>
              </a:rPr>
              <a:t>учетом расширения перечня заказчиков</a:t>
            </a:r>
            <a:r>
              <a:rPr lang="ru-RU" sz="1400" b="1" i="1" dirty="0">
                <a:solidFill>
                  <a:schemeClr val="bg1"/>
                </a:solidFill>
                <a:latin typeface="Arial Narrow" panose="020B0606020202030204" pitchFamily="34" charset="0"/>
              </a:rPr>
              <a:t> </a:t>
            </a:r>
            <a:r>
              <a:rPr lang="ru-RU" sz="1300" b="1" i="1" dirty="0">
                <a:solidFill>
                  <a:schemeClr val="bg1"/>
                </a:solidFill>
                <a:latin typeface="Arial Narrow" panose="020B0606020202030204" pitchFamily="34" charset="0"/>
              </a:rPr>
              <a:t>(с 200 до 419</a:t>
            </a:r>
            <a:r>
              <a:rPr lang="ru-RU" sz="1300" b="1" i="1" dirty="0" smtClean="0">
                <a:solidFill>
                  <a:schemeClr val="bg1"/>
                </a:solidFill>
                <a:latin typeface="Arial Narrow" panose="020B0606020202030204" pitchFamily="34" charset="0"/>
              </a:rPr>
              <a:t>)</a:t>
            </a:r>
            <a:endParaRPr lang="ru-RU" sz="1300" b="1" i="1" dirty="0">
              <a:solidFill>
                <a:schemeClr val="bg1"/>
              </a:solidFill>
              <a:latin typeface="Arial Narrow" panose="020B0606020202030204" pitchFamily="34" charset="0"/>
            </a:endParaRPr>
          </a:p>
        </p:txBody>
      </p:sp>
      <p:grpSp>
        <p:nvGrpSpPr>
          <p:cNvPr id="36" name="Группа 35"/>
          <p:cNvGrpSpPr/>
          <p:nvPr/>
        </p:nvGrpSpPr>
        <p:grpSpPr>
          <a:xfrm>
            <a:off x="1676907" y="7167962"/>
            <a:ext cx="2107577" cy="955686"/>
            <a:chOff x="704615" y="8731785"/>
            <a:chExt cx="1548851" cy="630887"/>
          </a:xfrm>
        </p:grpSpPr>
        <p:sp>
          <p:nvSpPr>
            <p:cNvPr id="37" name="Pentagon 35"/>
            <p:cNvSpPr/>
            <p:nvPr/>
          </p:nvSpPr>
          <p:spPr>
            <a:xfrm>
              <a:off x="850532" y="8731785"/>
              <a:ext cx="1402934" cy="630883"/>
            </a:xfrm>
            <a:prstGeom prst="homePlate">
              <a:avLst>
                <a:gd name="adj" fmla="val 22714"/>
              </a:avLst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lIns="180000" tIns="35100" rIns="67500" bIns="35100" anchor="ctr"/>
            <a:lstStyle/>
            <a:p>
              <a:pPr algn="ctr" defTabSz="914400">
                <a:defRPr/>
              </a:pPr>
              <a:endParaRPr lang="ru-RU" sz="1200" b="1" kern="0" dirty="0">
                <a:solidFill>
                  <a:schemeClr val="bg1"/>
                </a:solidFill>
                <a:latin typeface="Arial Narrow" panose="020B0606020202030204" pitchFamily="34" charset="0"/>
              </a:endParaRPr>
            </a:p>
          </p:txBody>
        </p:sp>
        <p:sp>
          <p:nvSpPr>
            <p:cNvPr id="48" name="Pentagon 37"/>
            <p:cNvSpPr/>
            <p:nvPr/>
          </p:nvSpPr>
          <p:spPr>
            <a:xfrm>
              <a:off x="704615" y="8731789"/>
              <a:ext cx="1473848" cy="630883"/>
            </a:xfrm>
            <a:prstGeom prst="homePlate">
              <a:avLst>
                <a:gd name="adj" fmla="val 22714"/>
              </a:avLst>
            </a:prstGeom>
            <a:solidFill>
              <a:schemeClr val="accent1">
                <a:lumMod val="60000"/>
                <a:lumOff val="40000"/>
              </a:schemeClr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lIns="180000" tIns="35100" rIns="67500" bIns="35100" anchor="ctr"/>
            <a:lstStyle/>
            <a:p>
              <a:pPr defTabSz="914400">
                <a:defRPr/>
              </a:pPr>
              <a:r>
                <a:rPr lang="ru-RU" b="1" kern="0" dirty="0">
                  <a:latin typeface="Arial Narrow" panose="020B0606020202030204" pitchFamily="34" charset="0"/>
                </a:rPr>
                <a:t>Взаимодействие </a:t>
              </a:r>
            </a:p>
            <a:p>
              <a:pPr defTabSz="914400">
                <a:defRPr/>
              </a:pPr>
              <a:r>
                <a:rPr lang="ru-RU" b="1" kern="0" dirty="0">
                  <a:latin typeface="Arial Narrow" panose="020B0606020202030204" pitchFamily="34" charset="0"/>
                </a:rPr>
                <a:t>с регионами</a:t>
              </a:r>
            </a:p>
          </p:txBody>
        </p:sp>
      </p:grpSp>
      <p:grpSp>
        <p:nvGrpSpPr>
          <p:cNvPr id="49" name="Группа 48"/>
          <p:cNvGrpSpPr/>
          <p:nvPr/>
        </p:nvGrpSpPr>
        <p:grpSpPr>
          <a:xfrm>
            <a:off x="1676910" y="6110401"/>
            <a:ext cx="2128123" cy="1021481"/>
            <a:chOff x="704616" y="8731786"/>
            <a:chExt cx="1548850" cy="547385"/>
          </a:xfrm>
        </p:grpSpPr>
        <p:sp>
          <p:nvSpPr>
            <p:cNvPr id="50" name="Pentagon 35"/>
            <p:cNvSpPr/>
            <p:nvPr/>
          </p:nvSpPr>
          <p:spPr>
            <a:xfrm>
              <a:off x="850532" y="8731786"/>
              <a:ext cx="1402934" cy="547385"/>
            </a:xfrm>
            <a:prstGeom prst="homePlate">
              <a:avLst>
                <a:gd name="adj" fmla="val 22714"/>
              </a:avLst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lIns="180000" tIns="35100" rIns="67500" bIns="35100" anchor="ctr"/>
            <a:lstStyle/>
            <a:p>
              <a:pPr algn="ctr" defTabSz="914400">
                <a:defRPr/>
              </a:pPr>
              <a:endParaRPr lang="ru-RU" sz="1200" b="1" kern="0" dirty="0">
                <a:solidFill>
                  <a:schemeClr val="bg1"/>
                </a:solidFill>
                <a:latin typeface="Arial Narrow" panose="020B0606020202030204" pitchFamily="34" charset="0"/>
              </a:endParaRPr>
            </a:p>
          </p:txBody>
        </p:sp>
        <p:sp>
          <p:nvSpPr>
            <p:cNvPr id="51" name="Pentagon 37"/>
            <p:cNvSpPr/>
            <p:nvPr/>
          </p:nvSpPr>
          <p:spPr>
            <a:xfrm>
              <a:off x="704616" y="8731786"/>
              <a:ext cx="1474075" cy="547385"/>
            </a:xfrm>
            <a:prstGeom prst="homePlate">
              <a:avLst>
                <a:gd name="adj" fmla="val 22714"/>
              </a:avLst>
            </a:prstGeom>
            <a:solidFill>
              <a:schemeClr val="accent1">
                <a:lumMod val="60000"/>
                <a:lumOff val="40000"/>
              </a:schemeClr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lIns="180000" tIns="35100" rIns="67500" bIns="35100" anchor="ctr"/>
            <a:lstStyle/>
            <a:p>
              <a:pPr defTabSz="914400">
                <a:defRPr/>
              </a:pPr>
              <a:r>
                <a:rPr lang="ru-RU" b="1" kern="0" dirty="0">
                  <a:latin typeface="Arial Narrow" panose="020B0606020202030204" pitchFamily="34" charset="0"/>
                </a:rPr>
                <a:t>Взаимодействие </a:t>
              </a:r>
            </a:p>
            <a:p>
              <a:pPr defTabSz="914400">
                <a:defRPr/>
              </a:pPr>
              <a:r>
                <a:rPr lang="ru-RU" b="1" kern="0" dirty="0">
                  <a:latin typeface="Arial Narrow" panose="020B0606020202030204" pitchFamily="34" charset="0"/>
                </a:rPr>
                <a:t>с заказчиками</a:t>
              </a:r>
            </a:p>
          </p:txBody>
        </p:sp>
      </p:grpSp>
      <p:cxnSp>
        <p:nvCxnSpPr>
          <p:cNvPr id="52" name="Прямая соединительная линия 51"/>
          <p:cNvCxnSpPr/>
          <p:nvPr/>
        </p:nvCxnSpPr>
        <p:spPr>
          <a:xfrm>
            <a:off x="4849386" y="2622924"/>
            <a:ext cx="5587318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Прямоугольник 4"/>
          <p:cNvSpPr/>
          <p:nvPr/>
        </p:nvSpPr>
        <p:spPr>
          <a:xfrm>
            <a:off x="6048487" y="2700719"/>
            <a:ext cx="2825018" cy="10033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889000">
              <a:spcBef>
                <a:spcPct val="0"/>
              </a:spcBef>
            </a:pPr>
            <a:r>
              <a:rPr lang="ru-RU" sz="1600" b="1" dirty="0">
                <a:solidFill>
                  <a:schemeClr val="accent1">
                    <a:lumMod val="50000"/>
                  </a:schemeClr>
                </a:solidFill>
                <a:latin typeface="Arial Narrow" panose="020B0606020202030204" pitchFamily="34" charset="0"/>
              </a:rPr>
              <a:t>СРЕДНЯЯ ДОЛЯ</a:t>
            </a:r>
          </a:p>
          <a:p>
            <a:pPr algn="ctr" defTabSz="889000">
              <a:lnSpc>
                <a:spcPct val="90000"/>
              </a:lnSpc>
              <a:spcBef>
                <a:spcPct val="0"/>
              </a:spcBef>
            </a:pPr>
            <a:r>
              <a:rPr lang="ru-RU" sz="1600" b="1" dirty="0">
                <a:solidFill>
                  <a:schemeClr val="accent1">
                    <a:lumMod val="50000"/>
                  </a:schemeClr>
                </a:solidFill>
                <a:latin typeface="Arial Narrow" panose="020B0606020202030204" pitchFamily="34" charset="0"/>
              </a:rPr>
              <a:t>планируемых прямых закупок </a:t>
            </a:r>
            <a:r>
              <a:rPr lang="ru-RU" sz="1600" b="1" i="1" dirty="0">
                <a:solidFill>
                  <a:schemeClr val="accent1">
                    <a:lumMod val="50000"/>
                  </a:schemeClr>
                </a:solidFill>
                <a:latin typeface="Arial Narrow" panose="020B0606020202030204" pitchFamily="34" charset="0"/>
              </a:rPr>
              <a:t>(«</a:t>
            </a:r>
            <a:r>
              <a:rPr lang="ru-RU" sz="1600" b="1" i="1" dirty="0" err="1">
                <a:solidFill>
                  <a:schemeClr val="accent1">
                    <a:lumMod val="50000"/>
                  </a:schemeClr>
                </a:solidFill>
                <a:latin typeface="Arial Narrow" panose="020B0606020202030204" pitchFamily="34" charset="0"/>
              </a:rPr>
              <a:t>спецторги</a:t>
            </a:r>
            <a:r>
              <a:rPr lang="ru-RU" sz="1600" b="1" i="1" dirty="0">
                <a:solidFill>
                  <a:schemeClr val="accent1">
                    <a:lumMod val="50000"/>
                  </a:schemeClr>
                </a:solidFill>
                <a:latin typeface="Arial Narrow" panose="020B0606020202030204" pitchFamily="34" charset="0"/>
              </a:rPr>
              <a:t>», квота 10%)</a:t>
            </a:r>
          </a:p>
          <a:p>
            <a:pPr algn="ctr" defTabSz="889000">
              <a:lnSpc>
                <a:spcPct val="90000"/>
              </a:lnSpc>
              <a:spcBef>
                <a:spcPct val="0"/>
              </a:spcBef>
            </a:pPr>
            <a:endParaRPr lang="ru-RU" sz="1600" b="1" dirty="0">
              <a:solidFill>
                <a:schemeClr val="accent1">
                  <a:lumMod val="50000"/>
                </a:schemeClr>
              </a:solidFill>
              <a:latin typeface="Arial Narrow" panose="020B0606020202030204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8659102" y="2792518"/>
            <a:ext cx="6299200" cy="58477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defTabSz="889000">
              <a:spcBef>
                <a:spcPct val="0"/>
              </a:spcBef>
            </a:pPr>
            <a:r>
              <a:rPr lang="ru-RU" sz="1600" b="1" dirty="0">
                <a:solidFill>
                  <a:schemeClr val="accent1">
                    <a:lumMod val="50000"/>
                  </a:schemeClr>
                </a:solidFill>
                <a:latin typeface="Arial Narrow" panose="020B0606020202030204" pitchFamily="34" charset="0"/>
              </a:rPr>
              <a:t>НОМЕНКЛАТУРА</a:t>
            </a:r>
          </a:p>
          <a:p>
            <a:pPr algn="ctr" defTabSz="889000">
              <a:spcBef>
                <a:spcPct val="0"/>
              </a:spcBef>
            </a:pPr>
            <a:r>
              <a:rPr lang="ru-RU" sz="1600" b="1" dirty="0">
                <a:solidFill>
                  <a:schemeClr val="accent1">
                    <a:lumMod val="50000"/>
                  </a:schemeClr>
                </a:solidFill>
                <a:latin typeface="Arial Narrow" panose="020B0606020202030204" pitchFamily="34" charset="0"/>
              </a:rPr>
              <a:t>закупок у субъектов МСП 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2645128" y="2819175"/>
            <a:ext cx="159691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defTabSz="889000">
              <a:spcBef>
                <a:spcPct val="0"/>
              </a:spcBef>
            </a:pPr>
            <a:r>
              <a:rPr lang="ru-RU" sz="1600" b="1" dirty="0">
                <a:solidFill>
                  <a:schemeClr val="accent1">
                    <a:lumMod val="50000"/>
                  </a:schemeClr>
                </a:solidFill>
                <a:latin typeface="Arial Narrow" panose="020B0606020202030204" pitchFamily="34" charset="0"/>
              </a:rPr>
              <a:t>ОБЩИЙ ОБЪЕМ </a:t>
            </a:r>
          </a:p>
          <a:p>
            <a:pPr algn="ctr" defTabSz="889000">
              <a:spcBef>
                <a:spcPct val="0"/>
              </a:spcBef>
            </a:pPr>
            <a:r>
              <a:rPr lang="ru-RU" sz="1600" b="1" dirty="0">
                <a:solidFill>
                  <a:schemeClr val="accent1">
                    <a:lumMod val="50000"/>
                  </a:schemeClr>
                </a:solidFill>
                <a:latin typeface="Arial Narrow" panose="020B0606020202030204" pitchFamily="34" charset="0"/>
              </a:rPr>
              <a:t>ДОГОВОРОВ*</a:t>
            </a:r>
          </a:p>
        </p:txBody>
      </p:sp>
      <p:pic>
        <p:nvPicPr>
          <p:cNvPr id="55" name="Рисунок 5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159610" y="50340"/>
            <a:ext cx="1525280" cy="790590"/>
          </a:xfrm>
          <a:prstGeom prst="rect">
            <a:avLst/>
          </a:prstGeom>
        </p:spPr>
      </p:pic>
      <p:sp>
        <p:nvSpPr>
          <p:cNvPr id="41" name="Прямоугольник 40"/>
          <p:cNvSpPr/>
          <p:nvPr/>
        </p:nvSpPr>
        <p:spPr>
          <a:xfrm>
            <a:off x="2036315" y="4921227"/>
            <a:ext cx="3328771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889000">
              <a:spcBef>
                <a:spcPct val="0"/>
              </a:spcBef>
            </a:pPr>
            <a:endParaRPr lang="ru-RU" sz="1400" i="1" dirty="0">
              <a:solidFill>
                <a:schemeClr val="bg1"/>
              </a:solidFill>
              <a:latin typeface="Arial Narrow" panose="020B0606020202030204" pitchFamily="34" charset="0"/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>
          <a:xfrm rot="10800000" flipV="1">
            <a:off x="13102481" y="8114782"/>
            <a:ext cx="1590261" cy="353304"/>
          </a:xfrm>
        </p:spPr>
        <p:txBody>
          <a:bodyPr/>
          <a:lstStyle/>
          <a:p>
            <a:r>
              <a:rPr lang="ru-RU" dirty="0" smtClean="0"/>
              <a:t>1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450885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6" name="Рисунок 4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3092" y="55659"/>
            <a:ext cx="2163618" cy="984251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4469301" y="883165"/>
            <a:ext cx="6803857" cy="636169"/>
          </a:xfrm>
          <a:prstGeom prst="rect">
            <a:avLst/>
          </a:prstGeom>
          <a:noFill/>
        </p:spPr>
        <p:txBody>
          <a:bodyPr wrap="none" lIns="72000" tIns="36000" rIns="0" bIns="36000" rtlCol="0" anchor="ctr">
            <a:noAutofit/>
          </a:bodyPr>
          <a:lstStyle/>
          <a:p>
            <a:pPr algn="ctr">
              <a:defRPr/>
            </a:pPr>
            <a:r>
              <a:rPr lang="ru-RU" sz="2800" b="1" dirty="0">
                <a:solidFill>
                  <a:schemeClr val="accent1">
                    <a:lumMod val="50000"/>
                  </a:schemeClr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Информация о ходе реализации плана мероприятий («дорожной карты»)</a:t>
            </a:r>
          </a:p>
          <a:p>
            <a:pPr algn="ctr">
              <a:defRPr/>
            </a:pPr>
            <a:r>
              <a:rPr lang="ru-RU" sz="3024" dirty="0">
                <a:solidFill>
                  <a:srgbClr val="C0302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(в части расширения доступа к закупкам)</a:t>
            </a:r>
          </a:p>
        </p:txBody>
      </p:sp>
      <p:cxnSp>
        <p:nvCxnSpPr>
          <p:cNvPr id="17" name="Прямая соединительная линия 16"/>
          <p:cNvCxnSpPr/>
          <p:nvPr/>
        </p:nvCxnSpPr>
        <p:spPr>
          <a:xfrm>
            <a:off x="1624901" y="3879743"/>
            <a:ext cx="12074430" cy="0"/>
          </a:xfrm>
          <a:prstGeom prst="line">
            <a:avLst/>
          </a:prstGeom>
          <a:ln>
            <a:noFil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Скругленный прямоугольник 4"/>
          <p:cNvSpPr/>
          <p:nvPr/>
        </p:nvSpPr>
        <p:spPr>
          <a:xfrm>
            <a:off x="1770458" y="2671047"/>
            <a:ext cx="2471583" cy="2756415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76200" tIns="76200" rIns="76200" bIns="76200" numCol="1" spcCol="1270" anchor="t" anchorCtr="0">
            <a:noAutofit/>
          </a:bodyPr>
          <a:lstStyle/>
          <a:p>
            <a:pPr algn="ctr" defTabSz="889000">
              <a:lnSpc>
                <a:spcPct val="90000"/>
              </a:lnSpc>
              <a:spcBef>
                <a:spcPct val="0"/>
              </a:spcBef>
            </a:pPr>
            <a:endParaRPr lang="ru-RU" sz="1500" dirty="0">
              <a:solidFill>
                <a:schemeClr val="bg1"/>
              </a:solidFill>
              <a:latin typeface="Arial Narrow" panose="020B0606020202030204" pitchFamily="34" charset="0"/>
            </a:endParaRPr>
          </a:p>
        </p:txBody>
      </p:sp>
      <p:sp>
        <p:nvSpPr>
          <p:cNvPr id="23" name="Скругленный прямоугольник 6"/>
          <p:cNvSpPr/>
          <p:nvPr/>
        </p:nvSpPr>
        <p:spPr>
          <a:xfrm>
            <a:off x="6427442" y="3534343"/>
            <a:ext cx="2601746" cy="2748315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76200" tIns="76200" rIns="76200" bIns="76200" numCol="1" spcCol="1270" anchor="t" anchorCtr="0">
            <a:noAutofit/>
          </a:bodyPr>
          <a:lstStyle/>
          <a:p>
            <a:pPr algn="ctr" defTabSz="889000">
              <a:spcBef>
                <a:spcPct val="0"/>
              </a:spcBef>
            </a:pPr>
            <a:endParaRPr lang="ru-RU" sz="3600" b="1" dirty="0">
              <a:solidFill>
                <a:schemeClr val="tx1"/>
              </a:solidFill>
              <a:latin typeface="Arial Narrow" panose="020B0606020202030204" pitchFamily="34" charset="0"/>
            </a:endParaRPr>
          </a:p>
          <a:p>
            <a:pPr algn="ctr" defTabSz="889000">
              <a:spcBef>
                <a:spcPct val="0"/>
              </a:spcBef>
            </a:pPr>
            <a:endParaRPr lang="ru-RU" sz="3600" b="1" dirty="0">
              <a:solidFill>
                <a:schemeClr val="tx1"/>
              </a:solidFill>
              <a:latin typeface="Arial Narrow" panose="020B0606020202030204" pitchFamily="34" charset="0"/>
            </a:endParaRPr>
          </a:p>
          <a:p>
            <a:pPr algn="ctr" defTabSz="889000">
              <a:spcBef>
                <a:spcPct val="0"/>
              </a:spcBef>
            </a:pPr>
            <a:r>
              <a:rPr lang="ru-RU" sz="1400" dirty="0">
                <a:solidFill>
                  <a:schemeClr val="bg1"/>
                </a:solidFill>
                <a:latin typeface="Arial Narrow" panose="020B0606020202030204" pitchFamily="34" charset="0"/>
              </a:rPr>
              <a:t>(</a:t>
            </a:r>
            <a:r>
              <a:rPr lang="ru-RU" sz="1400" b="1" dirty="0">
                <a:solidFill>
                  <a:schemeClr val="bg1"/>
                </a:solidFill>
                <a:latin typeface="Arial Narrow" panose="020B0606020202030204" pitchFamily="34" charset="0"/>
              </a:rPr>
              <a:t>от 10 до 89%), </a:t>
            </a:r>
            <a:r>
              <a:rPr lang="ru-RU" sz="1400" dirty="0">
                <a:solidFill>
                  <a:schemeClr val="bg1"/>
                </a:solidFill>
                <a:latin typeface="Arial Narrow" panose="020B0606020202030204" pitchFamily="34" charset="0"/>
              </a:rPr>
              <a:t>что </a:t>
            </a:r>
          </a:p>
          <a:p>
            <a:pPr algn="ctr" defTabSz="889000">
              <a:spcBef>
                <a:spcPct val="0"/>
              </a:spcBef>
            </a:pPr>
            <a:r>
              <a:rPr lang="ru-RU" sz="1400" dirty="0">
                <a:solidFill>
                  <a:schemeClr val="bg1"/>
                </a:solidFill>
                <a:latin typeface="Arial Narrow" panose="020B0606020202030204" pitchFamily="34" charset="0"/>
              </a:rPr>
              <a:t> почти в </a:t>
            </a:r>
            <a:r>
              <a:rPr lang="ru-RU" sz="1400" b="1" dirty="0">
                <a:solidFill>
                  <a:schemeClr val="bg1"/>
                </a:solidFill>
                <a:latin typeface="Arial Narrow" panose="020B0606020202030204" pitchFamily="34" charset="0"/>
              </a:rPr>
              <a:t>3</a:t>
            </a:r>
            <a:r>
              <a:rPr lang="ru-RU" sz="1400" dirty="0">
                <a:solidFill>
                  <a:schemeClr val="bg1"/>
                </a:solidFill>
                <a:latin typeface="Arial Narrow" panose="020B0606020202030204" pitchFamily="34" charset="0"/>
              </a:rPr>
              <a:t> раза превышает установленную квоту </a:t>
            </a:r>
            <a:r>
              <a:rPr lang="ru-RU" sz="1400" b="1" dirty="0">
                <a:solidFill>
                  <a:schemeClr val="bg1"/>
                </a:solidFill>
                <a:latin typeface="Arial Narrow" panose="020B0606020202030204" pitchFamily="34" charset="0"/>
              </a:rPr>
              <a:t>(10%)</a:t>
            </a:r>
          </a:p>
        </p:txBody>
      </p:sp>
      <p:sp>
        <p:nvSpPr>
          <p:cNvPr id="21" name="Скругленный прямоугольник 8"/>
          <p:cNvSpPr/>
          <p:nvPr/>
        </p:nvSpPr>
        <p:spPr>
          <a:xfrm>
            <a:off x="7432996" y="2645134"/>
            <a:ext cx="2629343" cy="2746597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76200" tIns="76200" rIns="76200" bIns="76200" numCol="1" spcCol="1270" anchor="t" anchorCtr="0">
            <a:noAutofit/>
          </a:bodyPr>
          <a:lstStyle/>
          <a:p>
            <a:pPr algn="ctr" defTabSz="889000">
              <a:spcBef>
                <a:spcPct val="0"/>
              </a:spcBef>
            </a:pPr>
            <a:endParaRPr lang="ru-RU" sz="1400" b="1" dirty="0">
              <a:solidFill>
                <a:srgbClr val="00B0F0"/>
              </a:solidFill>
              <a:latin typeface="Arial Narrow" panose="020B0606020202030204" pitchFamily="34" charset="0"/>
            </a:endParaRPr>
          </a:p>
          <a:p>
            <a:pPr algn="ctr" defTabSz="889000">
              <a:lnSpc>
                <a:spcPct val="80000"/>
              </a:lnSpc>
              <a:spcBef>
                <a:spcPct val="0"/>
              </a:spcBef>
            </a:pPr>
            <a:endParaRPr lang="ru-RU" sz="800" b="1" dirty="0">
              <a:solidFill>
                <a:srgbClr val="00B0F0"/>
              </a:solidFill>
              <a:latin typeface="Arial Narrow" panose="020B0606020202030204" pitchFamily="34" charset="0"/>
            </a:endParaRPr>
          </a:p>
          <a:p>
            <a:pPr algn="ctr" defTabSz="889000">
              <a:lnSpc>
                <a:spcPct val="80000"/>
              </a:lnSpc>
              <a:spcBef>
                <a:spcPct val="0"/>
              </a:spcBef>
            </a:pPr>
            <a:endParaRPr lang="ru-RU" sz="3600" b="1" dirty="0">
              <a:solidFill>
                <a:schemeClr val="tx1"/>
              </a:solidFill>
              <a:latin typeface="Arial Narrow" panose="020B0606020202030204" pitchFamily="34" charset="0"/>
            </a:endParaRPr>
          </a:p>
        </p:txBody>
      </p:sp>
      <p:pic>
        <p:nvPicPr>
          <p:cNvPr id="55" name="Рисунок 5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728359" y="57992"/>
            <a:ext cx="1525280" cy="790590"/>
          </a:xfrm>
          <a:prstGeom prst="rect">
            <a:avLst/>
          </a:prstGeom>
        </p:spPr>
      </p:pic>
      <p:sp>
        <p:nvSpPr>
          <p:cNvPr id="41" name="Прямоугольник 40"/>
          <p:cNvSpPr/>
          <p:nvPr/>
        </p:nvSpPr>
        <p:spPr>
          <a:xfrm>
            <a:off x="2036315" y="4921227"/>
            <a:ext cx="3328771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889000">
              <a:spcBef>
                <a:spcPct val="0"/>
              </a:spcBef>
            </a:pPr>
            <a:endParaRPr lang="ru-RU" sz="1400" i="1" dirty="0">
              <a:solidFill>
                <a:schemeClr val="bg1"/>
              </a:solidFill>
              <a:latin typeface="Arial Narrow" panose="020B0606020202030204" pitchFamily="34" charset="0"/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>
          <a:xfrm rot="10800000" flipV="1">
            <a:off x="13102481" y="8073380"/>
            <a:ext cx="1715205" cy="312018"/>
          </a:xfrm>
        </p:spPr>
        <p:txBody>
          <a:bodyPr/>
          <a:lstStyle/>
          <a:p>
            <a:r>
              <a:rPr lang="ru-RU" dirty="0" smtClean="0"/>
              <a:t>2</a:t>
            </a:r>
            <a:endParaRPr lang="ru-RU" dirty="0"/>
          </a:p>
        </p:txBody>
      </p:sp>
      <p:sp>
        <p:nvSpPr>
          <p:cNvPr id="39" name="TextBox 7"/>
          <p:cNvSpPr txBox="1">
            <a:spLocks noChangeArrowheads="1"/>
          </p:cNvSpPr>
          <p:nvPr/>
        </p:nvSpPr>
        <p:spPr bwMode="auto">
          <a:xfrm>
            <a:off x="9071735" y="2995750"/>
            <a:ext cx="5461699" cy="6192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ru-RU" sz="1600" dirty="0" smtClean="0"/>
              <a:t>в 2017 году – на </a:t>
            </a:r>
            <a:r>
              <a:rPr lang="ru-RU" sz="1600" b="1" dirty="0" smtClean="0"/>
              <a:t>20% </a:t>
            </a:r>
            <a:r>
              <a:rPr lang="ru-RU" sz="1600" dirty="0" smtClean="0"/>
              <a:t>по сравнению с 2016 годом </a:t>
            </a:r>
            <a:br>
              <a:rPr lang="ru-RU" sz="1600" dirty="0" smtClean="0"/>
            </a:br>
            <a:r>
              <a:rPr lang="ru-RU" sz="1600" dirty="0" smtClean="0"/>
              <a:t>(до </a:t>
            </a:r>
            <a:r>
              <a:rPr lang="ru-RU" sz="1600" b="1" dirty="0" smtClean="0"/>
              <a:t>36 млрд рублей</a:t>
            </a:r>
            <a:r>
              <a:rPr lang="ru-RU" sz="1600" dirty="0" smtClean="0"/>
              <a:t>)</a:t>
            </a:r>
            <a:endParaRPr lang="ru-RU" sz="1100" dirty="0" smtClean="0"/>
          </a:p>
        </p:txBody>
      </p:sp>
      <p:pic>
        <p:nvPicPr>
          <p:cNvPr id="40" name="Рисунок 13"/>
          <p:cNvPicPr>
            <a:picLocks noChangeAspect="1"/>
          </p:cNvPicPr>
          <p:nvPr/>
        </p:nvPicPr>
        <p:blipFill>
          <a:blip r:embed="rId5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5245" y="2092177"/>
            <a:ext cx="2491411" cy="24885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7" name="Рисунок 4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177" y="2504627"/>
            <a:ext cx="1937120" cy="16636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53" name="Прямая соединительная линия 52"/>
          <p:cNvCxnSpPr/>
          <p:nvPr/>
        </p:nvCxnSpPr>
        <p:spPr>
          <a:xfrm>
            <a:off x="399290" y="4193110"/>
            <a:ext cx="14658049" cy="12382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Прямая соединительная линия 55"/>
          <p:cNvCxnSpPr/>
          <p:nvPr/>
        </p:nvCxnSpPr>
        <p:spPr>
          <a:xfrm flipH="1">
            <a:off x="7170530" y="2281987"/>
            <a:ext cx="5103" cy="527848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Прямоугольник 23"/>
          <p:cNvSpPr/>
          <p:nvPr/>
        </p:nvSpPr>
        <p:spPr>
          <a:xfrm>
            <a:off x="796503" y="4990889"/>
            <a:ext cx="5975279" cy="21669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205105" algn="ctr">
              <a:lnSpc>
                <a:spcPct val="107000"/>
              </a:lnSpc>
            </a:pP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По состоянию на 18 сентября 2017 г., в результате расширения крупнейшими заказчиками указанных перечней количество номенклатурных позиций товаров, работ, услуг, закупаемых крупнейшими заказчиками у субъектов МСП, увеличено до </a:t>
            </a:r>
            <a:r>
              <a:rPr lang="ru-RU" sz="3600" b="1" dirty="0" smtClean="0">
                <a:solidFill>
                  <a:srgbClr val="A2C9F4"/>
                </a:solidFill>
                <a:latin typeface="Arial Narrow" panose="020B0606020202030204" pitchFamily="34" charset="0"/>
              </a:rPr>
              <a:t>156</a:t>
            </a:r>
            <a:r>
              <a:rPr lang="ru-RU" sz="3600" b="1" dirty="0">
                <a:solidFill>
                  <a:srgbClr val="A2C9F4"/>
                </a:solidFill>
                <a:latin typeface="Arial Narrow" panose="020B0606020202030204" pitchFamily="34" charset="0"/>
              </a:rPr>
              <a:t> </a:t>
            </a:r>
            <a:r>
              <a:rPr lang="ru-RU" sz="3600" b="1" dirty="0" smtClean="0">
                <a:solidFill>
                  <a:srgbClr val="A2C9F4"/>
                </a:solidFill>
                <a:latin typeface="Arial Narrow" panose="020B0606020202030204" pitchFamily="34" charset="0"/>
              </a:rPr>
              <a:t>181 позиция</a:t>
            </a:r>
            <a:endParaRPr lang="ru-RU" sz="3600" b="1" dirty="0">
              <a:solidFill>
                <a:srgbClr val="A2C9F4"/>
              </a:solidFill>
              <a:latin typeface="Arial Narrow" panose="020B0606020202030204" pitchFamily="34" charset="0"/>
            </a:endParaRPr>
          </a:p>
        </p:txBody>
      </p:sp>
      <p:sp>
        <p:nvSpPr>
          <p:cNvPr id="57" name="Стрелка вправо 56"/>
          <p:cNvSpPr/>
          <p:nvPr/>
        </p:nvSpPr>
        <p:spPr>
          <a:xfrm rot="5400000">
            <a:off x="3695577" y="2902729"/>
            <a:ext cx="514350" cy="3354387"/>
          </a:xfrm>
          <a:prstGeom prst="rightArrow">
            <a:avLst>
              <a:gd name="adj1" fmla="val 28261"/>
              <a:gd name="adj2" fmla="val 7291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ru-RU"/>
          </a:p>
        </p:txBody>
      </p:sp>
      <p:sp>
        <p:nvSpPr>
          <p:cNvPr id="38" name="TextBox 7"/>
          <p:cNvSpPr txBox="1">
            <a:spLocks noChangeArrowheads="1"/>
          </p:cNvSpPr>
          <p:nvPr/>
        </p:nvSpPr>
        <p:spPr bwMode="auto">
          <a:xfrm>
            <a:off x="1770458" y="2486287"/>
            <a:ext cx="5294766" cy="5301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ru-RU" altLang="ru-RU" sz="2400" dirty="0" smtClean="0">
                <a:solidFill>
                  <a:schemeClr val="accent5">
                    <a:lumMod val="50000"/>
                  </a:schemeClr>
                </a:solidFill>
              </a:rPr>
              <a:t>Р</a:t>
            </a:r>
            <a:r>
              <a:rPr lang="ru-RU" sz="2800" dirty="0" smtClean="0">
                <a:solidFill>
                  <a:schemeClr val="accent5">
                    <a:lumMod val="50000"/>
                  </a:schemeClr>
                </a:solidFill>
              </a:rPr>
              <a:t>асширение</a:t>
            </a:r>
            <a:r>
              <a:rPr lang="ru-RU" sz="1600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ru-RU" sz="2800" dirty="0" smtClean="0">
                <a:solidFill>
                  <a:schemeClr val="accent5">
                    <a:lumMod val="50000"/>
                  </a:schemeClr>
                </a:solidFill>
              </a:rPr>
              <a:t>номенклатуры</a:t>
            </a:r>
            <a:endParaRPr lang="ru-RU" sz="1100" dirty="0">
              <a:solidFill>
                <a:schemeClr val="accent5">
                  <a:lumMod val="50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8" name="TextBox 7"/>
          <p:cNvSpPr txBox="1">
            <a:spLocks noChangeArrowheads="1"/>
          </p:cNvSpPr>
          <p:nvPr/>
        </p:nvSpPr>
        <p:spPr bwMode="auto">
          <a:xfrm>
            <a:off x="9029188" y="2508244"/>
            <a:ext cx="5886686" cy="4676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ru-RU" altLang="ru-RU" sz="2400" dirty="0" smtClean="0">
                <a:solidFill>
                  <a:schemeClr val="accent5">
                    <a:lumMod val="50000"/>
                  </a:schemeClr>
                </a:solidFill>
              </a:rPr>
              <a:t>Увеличение объема закупок у МСП</a:t>
            </a:r>
            <a:endParaRPr lang="ru-RU" sz="1100" dirty="0">
              <a:solidFill>
                <a:schemeClr val="accent5">
                  <a:lumMod val="50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9" name="Стрелка вправо 58"/>
          <p:cNvSpPr/>
          <p:nvPr/>
        </p:nvSpPr>
        <p:spPr>
          <a:xfrm rot="5400000">
            <a:off x="11198780" y="2902730"/>
            <a:ext cx="514350" cy="3354387"/>
          </a:xfrm>
          <a:prstGeom prst="rightArrow">
            <a:avLst>
              <a:gd name="adj1" fmla="val 28261"/>
              <a:gd name="adj2" fmla="val 7291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ru-RU"/>
          </a:p>
        </p:txBody>
      </p:sp>
      <p:sp>
        <p:nvSpPr>
          <p:cNvPr id="26" name="Прямоугольник 25"/>
          <p:cNvSpPr/>
          <p:nvPr/>
        </p:nvSpPr>
        <p:spPr>
          <a:xfrm>
            <a:off x="7432996" y="5075115"/>
            <a:ext cx="7680325" cy="2265748"/>
          </a:xfrm>
          <a:prstGeom prst="rect">
            <a:avLst/>
          </a:prstGeom>
        </p:spPr>
        <p:txBody>
          <a:bodyPr>
            <a:spAutoFit/>
          </a:bodyPr>
          <a:lstStyle/>
          <a:p>
            <a:pPr indent="205105" algn="ctr">
              <a:lnSpc>
                <a:spcPct val="107000"/>
              </a:lnSpc>
              <a:spcAft>
                <a:spcPts val="0"/>
              </a:spcAft>
            </a:pP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По состоянию на 30 сентября 2017 г. 239 крупнейшими заказчиками заключено 3 305 договоров на общую сумму 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3600" b="1" dirty="0" smtClean="0">
                <a:solidFill>
                  <a:srgbClr val="A2C9F4"/>
                </a:solidFill>
                <a:latin typeface="Arial Narrow" panose="020B0606020202030204" pitchFamily="34" charset="0"/>
              </a:rPr>
              <a:t>27,7 </a:t>
            </a:r>
            <a:r>
              <a:rPr lang="ru-RU" sz="3600" b="1" dirty="0">
                <a:solidFill>
                  <a:srgbClr val="A2C9F4"/>
                </a:solidFill>
                <a:latin typeface="Arial Narrow" panose="020B0606020202030204" pitchFamily="34" charset="0"/>
              </a:rPr>
              <a:t>млрд рублей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с 1 323 субъектами МСП, зарегистрированными на территории 168 моногородов 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в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52 субъектах Российской 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Федерации</a:t>
            </a:r>
            <a:endParaRPr lang="ru-RU" sz="1600" dirty="0"/>
          </a:p>
          <a:p>
            <a:pPr indent="205105" algn="ctr">
              <a:lnSpc>
                <a:spcPct val="107000"/>
              </a:lnSpc>
              <a:spcAft>
                <a:spcPts val="0"/>
              </a:spcAft>
            </a:pPr>
            <a:r>
              <a:rPr lang="ru-RU" sz="2400" dirty="0"/>
              <a:t> 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217769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/>
          <p:cNvSpPr txBox="1"/>
          <p:nvPr/>
        </p:nvSpPr>
        <p:spPr>
          <a:xfrm>
            <a:off x="3453368" y="11115"/>
            <a:ext cx="7305021" cy="704506"/>
          </a:xfrm>
          <a:prstGeom prst="rect">
            <a:avLst/>
          </a:prstGeom>
          <a:noFill/>
        </p:spPr>
        <p:txBody>
          <a:bodyPr wrap="none" lIns="90705" tIns="45352" rIns="0" bIns="45352" rtlCol="0" anchor="ctr">
            <a:noAutofit/>
          </a:bodyPr>
          <a:lstStyle/>
          <a:p>
            <a:pPr>
              <a:defRPr/>
            </a:pPr>
            <a:r>
              <a:rPr lang="ru-RU" sz="3024" b="1" dirty="0">
                <a:solidFill>
                  <a:schemeClr val="accent1">
                    <a:lumMod val="50000"/>
                  </a:schemeClr>
                </a:solidFill>
                <a:latin typeface="Arial Narrow" panose="020B0606020202030204" pitchFamily="34" charset="0"/>
              </a:rPr>
              <a:t>Результаты анализа планируемых закупок </a:t>
            </a:r>
          </a:p>
        </p:txBody>
      </p:sp>
      <p:pic>
        <p:nvPicPr>
          <p:cNvPr id="11" name="Рисунок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8" y="-3043"/>
            <a:ext cx="2003249" cy="911299"/>
          </a:xfrm>
          <a:prstGeom prst="rect">
            <a:avLst/>
          </a:prstGeom>
        </p:spPr>
      </p:pic>
      <p:sp>
        <p:nvSpPr>
          <p:cNvPr id="12" name="TextBox 1"/>
          <p:cNvSpPr txBox="1"/>
          <p:nvPr/>
        </p:nvSpPr>
        <p:spPr>
          <a:xfrm>
            <a:off x="6861631" y="669591"/>
            <a:ext cx="8139066" cy="647317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rtl="0"/>
            <a:r>
              <a:rPr lang="ru-RU" sz="3024" dirty="0">
                <a:solidFill>
                  <a:srgbClr val="C0302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ТОП-10 </a:t>
            </a:r>
            <a:r>
              <a:rPr lang="ru-RU" sz="3024" dirty="0" smtClean="0">
                <a:solidFill>
                  <a:srgbClr val="C0302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отраслей</a:t>
            </a:r>
            <a:endParaRPr lang="ru-RU" sz="3024" dirty="0">
              <a:solidFill>
                <a:srgbClr val="C0302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14" name="Диаграмма 1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66164117"/>
              </p:ext>
            </p:extLst>
          </p:nvPr>
        </p:nvGraphicFramePr>
        <p:xfrm>
          <a:off x="7105879" y="1128340"/>
          <a:ext cx="7684828" cy="471992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55250666"/>
              </p:ext>
            </p:extLst>
          </p:nvPr>
        </p:nvGraphicFramePr>
        <p:xfrm>
          <a:off x="433078" y="1475325"/>
          <a:ext cx="6550675" cy="6954232"/>
        </p:xfrm>
        <a:graphic>
          <a:graphicData uri="http://schemas.openxmlformats.org/drawingml/2006/table">
            <a:tbl>
              <a:tblPr/>
              <a:tblGrid>
                <a:gridCol w="3777475">
                  <a:extLst>
                    <a:ext uri="{9D8B030D-6E8A-4147-A177-3AD203B41FA5}">
                      <a16:colId xmlns:a16="http://schemas.microsoft.com/office/drawing/2014/main" val="509817106"/>
                    </a:ext>
                  </a:extLst>
                </a:gridCol>
                <a:gridCol w="2773200">
                  <a:extLst>
                    <a:ext uri="{9D8B030D-6E8A-4147-A177-3AD203B41FA5}">
                      <a16:colId xmlns:a16="http://schemas.microsoft.com/office/drawing/2014/main" val="2296735847"/>
                    </a:ext>
                  </a:extLst>
                </a:gridCol>
              </a:tblGrid>
              <a:tr h="350361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Федеральный округ / Регион</a:t>
                      </a:r>
                    </a:p>
                  </a:txBody>
                  <a:tcPr marL="7028" marR="7028" marT="702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F75B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Сумма договоров (Закупка только у субъектов МСП)</a:t>
                      </a:r>
                    </a:p>
                  </a:txBody>
                  <a:tcPr marL="7028" marR="7028" marT="7028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F75B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39699376"/>
                  </a:ext>
                </a:extLst>
              </a:tr>
              <a:tr h="178483"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ДФО</a:t>
                      </a:r>
                    </a:p>
                  </a:txBody>
                  <a:tcPr marL="7028" marR="7028" marT="702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5 023 766 682</a:t>
                      </a:r>
                    </a:p>
                  </a:txBody>
                  <a:tcPr marL="7028" marR="7028" marT="7028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93004769"/>
                  </a:ext>
                </a:extLst>
              </a:tr>
              <a:tr h="178483"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Амурская область</a:t>
                      </a:r>
                    </a:p>
                  </a:txBody>
                  <a:tcPr marL="7028" marR="7028" marT="702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371 613 488</a:t>
                      </a:r>
                    </a:p>
                  </a:txBody>
                  <a:tcPr marL="7028" marR="7028" marT="7028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74816948"/>
                  </a:ext>
                </a:extLst>
              </a:tr>
              <a:tr h="178483"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Еврейская автономная область</a:t>
                      </a:r>
                    </a:p>
                  </a:txBody>
                  <a:tcPr marL="7028" marR="7028" marT="702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9 751 707</a:t>
                      </a:r>
                    </a:p>
                  </a:txBody>
                  <a:tcPr marL="7028" marR="7028" marT="7028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92890461"/>
                  </a:ext>
                </a:extLst>
              </a:tr>
              <a:tr h="178483"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Приморский край</a:t>
                      </a:r>
                    </a:p>
                  </a:txBody>
                  <a:tcPr marL="7028" marR="7028" marT="702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936 407 557</a:t>
                      </a:r>
                    </a:p>
                  </a:txBody>
                  <a:tcPr marL="7028" marR="7028" marT="7028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24238298"/>
                  </a:ext>
                </a:extLst>
              </a:tr>
              <a:tr h="178483"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Республика Саха (Якутия)</a:t>
                      </a:r>
                    </a:p>
                  </a:txBody>
                  <a:tcPr marL="7028" marR="7028" marT="702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1 061 344 884</a:t>
                      </a:r>
                    </a:p>
                  </a:txBody>
                  <a:tcPr marL="7028" marR="7028" marT="7028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73919285"/>
                  </a:ext>
                </a:extLst>
              </a:tr>
              <a:tr h="178483"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Хабаровский край</a:t>
                      </a:r>
                    </a:p>
                  </a:txBody>
                  <a:tcPr marL="7028" marR="7028" marT="702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2 644 649 045</a:t>
                      </a:r>
                    </a:p>
                  </a:txBody>
                  <a:tcPr marL="7028" marR="7028" marT="7028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17712212"/>
                  </a:ext>
                </a:extLst>
              </a:tr>
              <a:tr h="178483"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Чукотский АО</a:t>
                      </a:r>
                    </a:p>
                  </a:txBody>
                  <a:tcPr marL="7028" marR="7028" marT="702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028" marR="7028" marT="7028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90951323"/>
                  </a:ext>
                </a:extLst>
              </a:tr>
              <a:tr h="178483"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СЗФО</a:t>
                      </a:r>
                    </a:p>
                  </a:txBody>
                  <a:tcPr marL="7028" marR="7028" marT="702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5 237 926 111</a:t>
                      </a:r>
                    </a:p>
                  </a:txBody>
                  <a:tcPr marL="7028" marR="7028" marT="7028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16856808"/>
                  </a:ext>
                </a:extLst>
              </a:tr>
              <a:tr h="178483"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Архангельская область</a:t>
                      </a:r>
                    </a:p>
                  </a:txBody>
                  <a:tcPr marL="7028" marR="7028" marT="702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1 664 712 046</a:t>
                      </a:r>
                    </a:p>
                  </a:txBody>
                  <a:tcPr marL="7028" marR="7028" marT="7028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23025908"/>
                  </a:ext>
                </a:extLst>
              </a:tr>
              <a:tr h="178483"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Вологодская область</a:t>
                      </a:r>
                    </a:p>
                  </a:txBody>
                  <a:tcPr marL="7028" marR="7028" marT="702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291 181 628</a:t>
                      </a:r>
                    </a:p>
                  </a:txBody>
                  <a:tcPr marL="7028" marR="7028" marT="7028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97012262"/>
                  </a:ext>
                </a:extLst>
              </a:tr>
              <a:tr h="178483"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Ленинградская область</a:t>
                      </a:r>
                    </a:p>
                  </a:txBody>
                  <a:tcPr marL="7028" marR="7028" marT="702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583 248 483</a:t>
                      </a:r>
                    </a:p>
                  </a:txBody>
                  <a:tcPr marL="7028" marR="7028" marT="7028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65251949"/>
                  </a:ext>
                </a:extLst>
              </a:tr>
              <a:tr h="178483"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Мурманская область</a:t>
                      </a:r>
                    </a:p>
                  </a:txBody>
                  <a:tcPr marL="7028" marR="7028" marT="702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300 695 730</a:t>
                      </a:r>
                    </a:p>
                  </a:txBody>
                  <a:tcPr marL="7028" marR="7028" marT="7028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4389478"/>
                  </a:ext>
                </a:extLst>
              </a:tr>
              <a:tr h="178483"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Новгородская область</a:t>
                      </a:r>
                    </a:p>
                  </a:txBody>
                  <a:tcPr marL="7028" marR="7028" marT="702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1 149 488 648</a:t>
                      </a:r>
                    </a:p>
                  </a:txBody>
                  <a:tcPr marL="7028" marR="7028" marT="7028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51820660"/>
                  </a:ext>
                </a:extLst>
              </a:tr>
              <a:tr h="178483"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Республика Карелия</a:t>
                      </a:r>
                    </a:p>
                  </a:txBody>
                  <a:tcPr marL="7028" marR="7028" marT="702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52 406 558</a:t>
                      </a:r>
                    </a:p>
                  </a:txBody>
                  <a:tcPr marL="7028" marR="7028" marT="7028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98081989"/>
                  </a:ext>
                </a:extLst>
              </a:tr>
              <a:tr h="178483"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Республика Коми </a:t>
                      </a:r>
                    </a:p>
                  </a:txBody>
                  <a:tcPr marL="7028" marR="7028" marT="702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1 196 193 019</a:t>
                      </a:r>
                    </a:p>
                  </a:txBody>
                  <a:tcPr marL="7028" marR="7028" marT="7028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27634713"/>
                  </a:ext>
                </a:extLst>
              </a:tr>
              <a:tr h="178483"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СКФО</a:t>
                      </a:r>
                    </a:p>
                  </a:txBody>
                  <a:tcPr marL="7028" marR="7028" marT="702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468 026 443</a:t>
                      </a:r>
                    </a:p>
                  </a:txBody>
                  <a:tcPr marL="7028" marR="7028" marT="7028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78029974"/>
                  </a:ext>
                </a:extLst>
              </a:tr>
              <a:tr h="178483"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Карачаево-Черкесская Республика</a:t>
                      </a:r>
                    </a:p>
                  </a:txBody>
                  <a:tcPr marL="7028" marR="7028" marT="702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34 075 452</a:t>
                      </a:r>
                    </a:p>
                  </a:txBody>
                  <a:tcPr marL="7028" marR="7028" marT="7028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51590162"/>
                  </a:ext>
                </a:extLst>
              </a:tr>
              <a:tr h="178483"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Республика Дагестан </a:t>
                      </a:r>
                    </a:p>
                  </a:txBody>
                  <a:tcPr marL="7028" marR="7028" marT="702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164 234 745</a:t>
                      </a:r>
                    </a:p>
                  </a:txBody>
                  <a:tcPr marL="7028" marR="7028" marT="7028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05731586"/>
                  </a:ext>
                </a:extLst>
              </a:tr>
              <a:tr h="178483"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Ставропольский край</a:t>
                      </a:r>
                    </a:p>
                  </a:txBody>
                  <a:tcPr marL="7028" marR="7028" marT="702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269 716 247</a:t>
                      </a:r>
                    </a:p>
                  </a:txBody>
                  <a:tcPr marL="7028" marR="7028" marT="7028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12639907"/>
                  </a:ext>
                </a:extLst>
              </a:tr>
              <a:tr h="178483"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ЦФО</a:t>
                      </a:r>
                    </a:p>
                  </a:txBody>
                  <a:tcPr marL="7028" marR="7028" marT="702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5 270 382 983</a:t>
                      </a:r>
                    </a:p>
                  </a:txBody>
                  <a:tcPr marL="7028" marR="7028" marT="7028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50124628"/>
                  </a:ext>
                </a:extLst>
              </a:tr>
              <a:tr h="178483"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Белгородская область</a:t>
                      </a:r>
                    </a:p>
                  </a:txBody>
                  <a:tcPr marL="7028" marR="7028" marT="702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367 849 091</a:t>
                      </a:r>
                    </a:p>
                  </a:txBody>
                  <a:tcPr marL="7028" marR="7028" marT="7028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94287909"/>
                  </a:ext>
                </a:extLst>
              </a:tr>
              <a:tr h="178483"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Брянская область</a:t>
                      </a:r>
                    </a:p>
                  </a:txBody>
                  <a:tcPr marL="7028" marR="7028" marT="702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429 835 849</a:t>
                      </a:r>
                    </a:p>
                  </a:txBody>
                  <a:tcPr marL="7028" marR="7028" marT="7028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36827897"/>
                  </a:ext>
                </a:extLst>
              </a:tr>
              <a:tr h="178483"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Владимирская область</a:t>
                      </a:r>
                    </a:p>
                  </a:txBody>
                  <a:tcPr marL="7028" marR="7028" marT="702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66 106 165</a:t>
                      </a:r>
                    </a:p>
                  </a:txBody>
                  <a:tcPr marL="7028" marR="7028" marT="7028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88960553"/>
                  </a:ext>
                </a:extLst>
              </a:tr>
              <a:tr h="178483"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Воронежская область</a:t>
                      </a:r>
                    </a:p>
                  </a:txBody>
                  <a:tcPr marL="7028" marR="7028" marT="702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734 144 887</a:t>
                      </a:r>
                    </a:p>
                  </a:txBody>
                  <a:tcPr marL="7028" marR="7028" marT="7028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99214643"/>
                  </a:ext>
                </a:extLst>
              </a:tr>
              <a:tr h="178483"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Ивановская область</a:t>
                      </a:r>
                    </a:p>
                  </a:txBody>
                  <a:tcPr marL="7028" marR="7028" marT="702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107 635 673</a:t>
                      </a:r>
                    </a:p>
                  </a:txBody>
                  <a:tcPr marL="7028" marR="7028" marT="7028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99914330"/>
                  </a:ext>
                </a:extLst>
              </a:tr>
              <a:tr h="178483"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Калужская область</a:t>
                      </a:r>
                    </a:p>
                  </a:txBody>
                  <a:tcPr marL="7028" marR="7028" marT="702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639 000 251</a:t>
                      </a:r>
                    </a:p>
                  </a:txBody>
                  <a:tcPr marL="7028" marR="7028" marT="7028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33091146"/>
                  </a:ext>
                </a:extLst>
              </a:tr>
              <a:tr h="178483"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Костромская область</a:t>
                      </a:r>
                    </a:p>
                  </a:txBody>
                  <a:tcPr marL="7028" marR="7028" marT="702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236 734 161</a:t>
                      </a:r>
                    </a:p>
                  </a:txBody>
                  <a:tcPr marL="7028" marR="7028" marT="7028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32800426"/>
                  </a:ext>
                </a:extLst>
              </a:tr>
              <a:tr h="178483"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Курская область</a:t>
                      </a:r>
                    </a:p>
                  </a:txBody>
                  <a:tcPr marL="7028" marR="7028" marT="702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178 086 335</a:t>
                      </a:r>
                    </a:p>
                  </a:txBody>
                  <a:tcPr marL="7028" marR="7028" marT="7028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42711438"/>
                  </a:ext>
                </a:extLst>
              </a:tr>
              <a:tr h="178483"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Липецкая область</a:t>
                      </a:r>
                    </a:p>
                  </a:txBody>
                  <a:tcPr marL="7028" marR="7028" marT="702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691 590 511</a:t>
                      </a:r>
                    </a:p>
                  </a:txBody>
                  <a:tcPr marL="7028" marR="7028" marT="7028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91636121"/>
                  </a:ext>
                </a:extLst>
              </a:tr>
              <a:tr h="178483"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Орловская область</a:t>
                      </a:r>
                    </a:p>
                  </a:txBody>
                  <a:tcPr marL="7028" marR="7028" marT="702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57 944 130</a:t>
                      </a:r>
                    </a:p>
                  </a:txBody>
                  <a:tcPr marL="7028" marR="7028" marT="7028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67817390"/>
                  </a:ext>
                </a:extLst>
              </a:tr>
              <a:tr h="178483"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Рязанская область</a:t>
                      </a:r>
                    </a:p>
                  </a:txBody>
                  <a:tcPr marL="7028" marR="7028" marT="702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48 251 525</a:t>
                      </a:r>
                    </a:p>
                  </a:txBody>
                  <a:tcPr marL="7028" marR="7028" marT="7028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43741969"/>
                  </a:ext>
                </a:extLst>
              </a:tr>
              <a:tr h="178483"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Смоленская область</a:t>
                      </a:r>
                    </a:p>
                  </a:txBody>
                  <a:tcPr marL="7028" marR="7028" marT="702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270 575 398</a:t>
                      </a:r>
                    </a:p>
                  </a:txBody>
                  <a:tcPr marL="7028" marR="7028" marT="7028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72840413"/>
                  </a:ext>
                </a:extLst>
              </a:tr>
              <a:tr h="178483"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Тамбовская область</a:t>
                      </a:r>
                    </a:p>
                  </a:txBody>
                  <a:tcPr marL="7028" marR="7028" marT="702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177 900 001</a:t>
                      </a:r>
                    </a:p>
                  </a:txBody>
                  <a:tcPr marL="7028" marR="7028" marT="7028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88108535"/>
                  </a:ext>
                </a:extLst>
              </a:tr>
              <a:tr h="178483"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Тверская область</a:t>
                      </a:r>
                    </a:p>
                  </a:txBody>
                  <a:tcPr marL="7028" marR="7028" marT="702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419 547 904</a:t>
                      </a:r>
                    </a:p>
                  </a:txBody>
                  <a:tcPr marL="7028" marR="7028" marT="7028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58569265"/>
                  </a:ext>
                </a:extLst>
              </a:tr>
              <a:tr h="178483"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Тульская область</a:t>
                      </a:r>
                    </a:p>
                  </a:txBody>
                  <a:tcPr marL="7028" marR="7028" marT="702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477 751 933</a:t>
                      </a:r>
                    </a:p>
                  </a:txBody>
                  <a:tcPr marL="7028" marR="7028" marT="7028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80115263"/>
                  </a:ext>
                </a:extLst>
              </a:tr>
              <a:tr h="178483"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Ярославская область</a:t>
                      </a:r>
                    </a:p>
                  </a:txBody>
                  <a:tcPr marL="7028" marR="7028" marT="702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367 429 167</a:t>
                      </a:r>
                    </a:p>
                  </a:txBody>
                  <a:tcPr marL="7028" marR="7028" marT="7028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45867936"/>
                  </a:ext>
                </a:extLst>
              </a:tr>
              <a:tr h="178483"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Общий итог</a:t>
                      </a:r>
                    </a:p>
                  </a:txBody>
                  <a:tcPr marL="7028" marR="7028" marT="7028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F75B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16 000 102 219</a:t>
                      </a:r>
                    </a:p>
                  </a:txBody>
                  <a:tcPr marL="7028" marR="7028" marT="7028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F75B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61382667"/>
                  </a:ext>
                </a:extLst>
              </a:tr>
            </a:tbl>
          </a:graphicData>
        </a:graphic>
      </p:graphicFrame>
      <p:sp>
        <p:nvSpPr>
          <p:cNvPr id="7" name="TextBox 1"/>
          <p:cNvSpPr txBox="1"/>
          <p:nvPr/>
        </p:nvSpPr>
        <p:spPr>
          <a:xfrm>
            <a:off x="45244" y="729778"/>
            <a:ext cx="7326345" cy="851585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rtl="0">
              <a:lnSpc>
                <a:spcPct val="90000"/>
              </a:lnSpc>
            </a:pPr>
            <a:r>
              <a:rPr lang="ru-RU" sz="3024" dirty="0" smtClean="0">
                <a:solidFill>
                  <a:srgbClr val="C0302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Объем планируемых закупок у МСП</a:t>
            </a:r>
          </a:p>
          <a:p>
            <a:pPr algn="ctr" rtl="0">
              <a:lnSpc>
                <a:spcPct val="90000"/>
              </a:lnSpc>
            </a:pPr>
            <a:r>
              <a:rPr lang="ru-RU" sz="1764" b="1" dirty="0" smtClean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в </a:t>
            </a:r>
            <a:r>
              <a:rPr lang="ru-RU" sz="1764" b="1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2017 году </a:t>
            </a:r>
            <a:r>
              <a:rPr lang="ru-RU" sz="1764" b="1" dirty="0" smtClean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(руб</a:t>
            </a:r>
            <a:r>
              <a:rPr lang="ru-RU" sz="1764" b="1" dirty="0">
                <a:solidFill>
                  <a:schemeClr val="accent5">
                    <a:lumMod val="50000"/>
                  </a:schemeClr>
                </a:solidFill>
                <a:latin typeface="Arial Narrow" panose="020B0606020202030204" pitchFamily="34" charset="0"/>
              </a:rPr>
              <a:t>.)</a:t>
            </a:r>
          </a:p>
          <a:p>
            <a:pPr algn="ctr" rtl="0"/>
            <a:endParaRPr lang="ru-RU" sz="2520" dirty="0">
              <a:solidFill>
                <a:srgbClr val="474F57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ru-RU" sz="2520" dirty="0"/>
          </a:p>
        </p:txBody>
      </p:sp>
      <p:graphicFrame>
        <p:nvGraphicFramePr>
          <p:cNvPr id="17" name="Диаграмма 1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6988210"/>
              </p:ext>
            </p:extLst>
          </p:nvPr>
        </p:nvGraphicFramePr>
        <p:xfrm>
          <a:off x="7105879" y="5985094"/>
          <a:ext cx="7684828" cy="23625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18" name="TextBox 1"/>
          <p:cNvSpPr txBox="1"/>
          <p:nvPr/>
        </p:nvSpPr>
        <p:spPr>
          <a:xfrm>
            <a:off x="7105879" y="5524602"/>
            <a:ext cx="8139066" cy="647317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rtl="0"/>
            <a:r>
              <a:rPr lang="ru-RU" sz="3024" dirty="0" smtClean="0">
                <a:solidFill>
                  <a:srgbClr val="C0302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ТОП-5 регионов</a:t>
            </a:r>
            <a:endParaRPr lang="ru-RU" sz="3024" dirty="0">
              <a:solidFill>
                <a:srgbClr val="C0302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9" name="Рисунок 18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3728359" y="57992"/>
            <a:ext cx="1525280" cy="790590"/>
          </a:xfrm>
          <a:prstGeom prst="rect">
            <a:avLst/>
          </a:prstGeom>
        </p:spPr>
      </p:pic>
      <p:sp>
        <p:nvSpPr>
          <p:cNvPr id="15" name="Номер слайда 2"/>
          <p:cNvSpPr>
            <a:spLocks noGrp="1"/>
          </p:cNvSpPr>
          <p:nvPr>
            <p:ph type="sldNum" sz="quarter" idx="12"/>
          </p:nvPr>
        </p:nvSpPr>
        <p:spPr>
          <a:xfrm rot="10800000" flipV="1">
            <a:off x="13102481" y="8073380"/>
            <a:ext cx="1715205" cy="312018"/>
          </a:xfrm>
        </p:spPr>
        <p:txBody>
          <a:bodyPr/>
          <a:lstStyle/>
          <a:p>
            <a:fld id="{9005E221-E10C-40C7-8143-48F6241B2838}" type="slidenum">
              <a:rPr lang="ru-RU" smtClean="0"/>
              <a:pPr/>
              <a:t>4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936902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20412</TotalTime>
  <Words>589</Words>
  <Application>Microsoft Office PowerPoint</Application>
  <PresentationFormat>Произвольный</PresentationFormat>
  <Paragraphs>160</Paragraphs>
  <Slides>4</Slides>
  <Notes>4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11" baseType="lpstr">
      <vt:lpstr>Arial</vt:lpstr>
      <vt:lpstr>Arial Narrow</vt:lpstr>
      <vt:lpstr>Calibri</vt:lpstr>
      <vt:lpstr>Calibri Light</vt:lpstr>
      <vt:lpstr>Times New Roman</vt:lpstr>
      <vt:lpstr>Wingdings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Спасокукоцкий А.А.</dc:creator>
  <cp:lastModifiedBy>Кривоносова Екатерина Александровна</cp:lastModifiedBy>
  <cp:revision>1254</cp:revision>
  <cp:lastPrinted>2017-07-12T17:03:59Z</cp:lastPrinted>
  <dcterms:created xsi:type="dcterms:W3CDTF">2015-12-16T13:43:54Z</dcterms:created>
  <dcterms:modified xsi:type="dcterms:W3CDTF">2017-10-10T16:29:22Z</dcterms:modified>
</cp:coreProperties>
</file>