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92" r:id="rId2"/>
    <p:sldId id="265" r:id="rId3"/>
    <p:sldId id="290" r:id="rId4"/>
    <p:sldId id="291" r:id="rId5"/>
    <p:sldId id="264" r:id="rId6"/>
    <p:sldId id="268" r:id="rId7"/>
    <p:sldId id="293" r:id="rId8"/>
    <p:sldId id="270" r:id="rId9"/>
    <p:sldId id="294" r:id="rId10"/>
    <p:sldId id="295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7" r:id="rId19"/>
    <p:sldId id="269" r:id="rId20"/>
    <p:sldId id="304" r:id="rId21"/>
    <p:sldId id="305" r:id="rId22"/>
    <p:sldId id="306" r:id="rId23"/>
    <p:sldId id="308" r:id="rId24"/>
    <p:sldId id="276" r:id="rId25"/>
    <p:sldId id="296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</p:sldIdLst>
  <p:sldSz cx="9144000" cy="6858000" type="screen4x3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33CCFF"/>
    <a:srgbClr val="F1412F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5;&#1072;%20&#1089;&#1077;&#1075;&#1086;&#1076;&#1085;&#1103;\&#1076;&#1080;&#1072;&#1075;&#1088;&#1072;&#1084;&#1084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&#1085;&#1072;%20&#1089;&#1077;&#1075;&#1086;&#1076;&#1085;&#1103;\&#1076;&#1080;&#1072;&#1075;&#1088;&#1072;&#1084;&#108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975308641975398E-2"/>
          <c:y val="0.14476190476190523"/>
          <c:w val="0.56598376591814858"/>
          <c:h val="0.82730158730158765"/>
        </c:manualLayout>
      </c:layout>
      <c:pie3DChart>
        <c:varyColors val="1"/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3713083218017319"/>
          <c:y val="0.28897644608488066"/>
          <c:w val="0.35360989992652081"/>
          <c:h val="0.68622783380719943"/>
        </c:manualLayout>
      </c:layout>
      <c:txPr>
        <a:bodyPr/>
        <a:lstStyle/>
        <a:p>
          <a:pPr>
            <a:defRPr>
              <a:latin typeface="Bookman Old Style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cat>
            <c:strRef>
              <c:f>Лист1!$A$3:$A$6</c:f>
              <c:strCache>
                <c:ptCount val="4"/>
                <c:pt idx="0">
                  <c:v>общеобразовательные организации</c:v>
                </c:pt>
                <c:pt idx="1">
                  <c:v>дошкольные образовательные организации</c:v>
                </c:pt>
                <c:pt idx="2">
                  <c:v>организации дополнительного образования</c:v>
                </c:pt>
                <c:pt idx="3">
                  <c:v>ЦПМСС</c:v>
                </c:pt>
              </c:strCache>
            </c:strRef>
          </c:cat>
          <c:val>
            <c:numRef>
              <c:f>Лист1!$B$3:$B$6</c:f>
              <c:numCache>
                <c:formatCode>General</c:formatCode>
                <c:ptCount val="4"/>
                <c:pt idx="0">
                  <c:v>13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6102297394306664"/>
          <c:y val="0.37336476502610894"/>
          <c:w val="0.33886734223974113"/>
          <c:h val="0.53287742334185095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5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детей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до 2015 г.</c:v>
                </c:pt>
                <c:pt idx="1">
                  <c:v>2015 г.</c:v>
                </c:pt>
                <c:pt idx="2">
                  <c:v>2016 г.</c:v>
                </c:pt>
                <c:pt idx="3">
                  <c:v>2017 г.</c:v>
                </c:pt>
                <c:pt idx="4">
                  <c:v>2018 г.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300</c:v>
                </c:pt>
                <c:pt idx="1">
                  <c:v>262</c:v>
                </c:pt>
                <c:pt idx="2">
                  <c:v>228</c:v>
                </c:pt>
                <c:pt idx="3">
                  <c:v>182</c:v>
                </c:pt>
                <c:pt idx="4">
                  <c:v>151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до 2015 г.</c:v>
                </c:pt>
                <c:pt idx="1">
                  <c:v>2015 г.</c:v>
                </c:pt>
                <c:pt idx="2">
                  <c:v>2016 г.</c:v>
                </c:pt>
                <c:pt idx="3">
                  <c:v>2017 г.</c:v>
                </c:pt>
                <c:pt idx="4">
                  <c:v>2018 г.</c:v>
                </c:pt>
              </c:strCache>
            </c:strRef>
          </c:cat>
          <c:val>
            <c:numRef>
              <c:f>Лист1!$C$2:$C$6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до 2015 г.</c:v>
                </c:pt>
                <c:pt idx="1">
                  <c:v>2015 г.</c:v>
                </c:pt>
                <c:pt idx="2">
                  <c:v>2016 г.</c:v>
                </c:pt>
                <c:pt idx="3">
                  <c:v>2017 г.</c:v>
                </c:pt>
                <c:pt idx="4">
                  <c:v>2018 г.</c:v>
                </c:pt>
              </c:strCache>
            </c:strRef>
          </c:cat>
          <c:val>
            <c:numRef>
              <c:f>Лист1!$D$2:$D$6</c:f>
            </c:numRef>
          </c:val>
        </c:ser>
        <c:shape val="box"/>
        <c:axId val="71869184"/>
        <c:axId val="71870720"/>
        <c:axId val="0"/>
      </c:bar3DChart>
      <c:catAx>
        <c:axId val="71869184"/>
        <c:scaling>
          <c:orientation val="minMax"/>
        </c:scaling>
        <c:axPos val="b"/>
        <c:tickLblPos val="nextTo"/>
        <c:crossAx val="71870720"/>
        <c:crosses val="autoZero"/>
        <c:auto val="1"/>
        <c:lblAlgn val="ctr"/>
        <c:lblOffset val="100"/>
      </c:catAx>
      <c:valAx>
        <c:axId val="71870720"/>
        <c:scaling>
          <c:orientation val="minMax"/>
        </c:scaling>
        <c:axPos val="l"/>
        <c:majorGridlines/>
        <c:numFmt formatCode="General" sourceLinked="1"/>
        <c:tickLblPos val="nextTo"/>
        <c:crossAx val="718691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overlap val="100"/>
        <c:axId val="70685056"/>
        <c:axId val="70686592"/>
      </c:barChart>
      <c:catAx>
        <c:axId val="70685056"/>
        <c:scaling>
          <c:orientation val="minMax"/>
        </c:scaling>
        <c:axPos val="b"/>
        <c:tickLblPos val="nextTo"/>
        <c:crossAx val="70686592"/>
        <c:crosses val="autoZero"/>
        <c:auto val="1"/>
        <c:lblAlgn val="ctr"/>
        <c:lblOffset val="100"/>
      </c:catAx>
      <c:valAx>
        <c:axId val="70686592"/>
        <c:scaling>
          <c:orientation val="minMax"/>
        </c:scaling>
        <c:axPos val="l"/>
        <c:majorGridlines/>
        <c:numFmt formatCode="General" sourceLinked="1"/>
        <c:tickLblPos val="nextTo"/>
        <c:crossAx val="70685056"/>
        <c:crosses val="autoZero"/>
        <c:crossBetween val="between"/>
      </c:valAx>
      <c:spPr>
        <a:noFill/>
        <a:ln w="25400">
          <a:noFill/>
        </a:ln>
      </c:spPr>
    </c:plotArea>
    <c:plotVisOnly val="1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0.02518</cdr:x>
      <cdr:y>0.01259</cdr:y>
    </cdr:from>
    <cdr:to>
      <cdr:x>0.67985</cdr:x>
      <cdr:y>0.12587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216024" y="72008"/>
          <a:ext cx="5616624" cy="648072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ru-RU" dirty="0" smtClean="0">
              <a:latin typeface="Bookman Old Style" pitchFamily="18" charset="0"/>
            </a:rPr>
            <a:t>3144 воспитанников, обучающихся </a:t>
          </a:r>
          <a:endParaRPr lang="ru-RU" dirty="0">
            <a:latin typeface="Bookman Old Style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0.47249</cdr:x>
      <cdr:y>0.36593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0" y="0"/>
          <a:ext cx="3888432" cy="1656184"/>
        </a:xfrm>
        <a:prstGeom xmlns:a="http://schemas.openxmlformats.org/drawingml/2006/main" prst="round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dirty="0" smtClean="0"/>
        </a:p>
        <a:p xmlns:a="http://schemas.openxmlformats.org/drawingml/2006/main">
          <a:pPr algn="ctr"/>
          <a:endParaRPr lang="ru-RU" dirty="0" smtClean="0"/>
        </a:p>
        <a:p xmlns:a="http://schemas.openxmlformats.org/drawingml/2006/main">
          <a:pPr algn="ctr"/>
          <a:r>
            <a:rPr lang="ru-RU" dirty="0" smtClean="0">
              <a:latin typeface="Bookman Old Style" pitchFamily="18" charset="0"/>
            </a:rPr>
            <a:t>5 ДОУ </a:t>
          </a:r>
        </a:p>
        <a:p xmlns:a="http://schemas.openxmlformats.org/drawingml/2006/main">
          <a:pPr algn="ctr"/>
          <a:r>
            <a:rPr lang="ru-RU" dirty="0" smtClean="0"/>
            <a:t>11 сельских школ, реализующих основную общеобразовательную программу дошкольного образования</a:t>
          </a:r>
        </a:p>
        <a:p xmlns:a="http://schemas.openxmlformats.org/drawingml/2006/main">
          <a:pPr algn="ctr"/>
          <a:r>
            <a:rPr lang="ru-RU" dirty="0" smtClean="0">
              <a:latin typeface="Bookman Old Style" pitchFamily="18" charset="0"/>
            </a:rPr>
            <a:t>970 детей</a:t>
          </a:r>
        </a:p>
        <a:p xmlns:a="http://schemas.openxmlformats.org/drawingml/2006/main">
          <a:pPr algn="ctr"/>
          <a:endParaRPr lang="ru-RU" dirty="0" smtClean="0"/>
        </a:p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0.37069</cdr:x>
      <cdr:y>0.39189</cdr:y>
    </cdr:from>
    <cdr:to>
      <cdr:x>1</cdr:x>
      <cdr:y>0.91692</cdr:y>
    </cdr:to>
    <cdr:sp macro="" textlink="">
      <cdr:nvSpPr>
        <cdr:cNvPr id="5" name="Скругленный прямоугольник 4"/>
        <cdr:cNvSpPr/>
      </cdr:nvSpPr>
      <cdr:spPr>
        <a:xfrm xmlns:a="http://schemas.openxmlformats.org/drawingml/2006/main">
          <a:off x="3419872" y="2088232"/>
          <a:ext cx="5256584" cy="2797668"/>
        </a:xfrm>
        <a:prstGeom xmlns:a="http://schemas.openxmlformats.org/drawingml/2006/main" prst="round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solidFill>
            <a:srgbClr val="C0504D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ru-RU" sz="1600" dirty="0" smtClean="0"/>
        </a:p>
        <a:p xmlns:a="http://schemas.openxmlformats.org/drawingml/2006/main">
          <a:pPr algn="ctr"/>
          <a:r>
            <a:rPr lang="ru-RU" sz="1400" b="1" i="1" dirty="0" smtClean="0">
              <a:latin typeface="Bookman Old Style" pitchFamily="18" charset="0"/>
            </a:rPr>
            <a:t>Обеспечение доступности дошкольного образования для детей с ОВЗ и детей-инвалидов:</a:t>
          </a:r>
        </a:p>
        <a:p xmlns:a="http://schemas.openxmlformats.org/drawingml/2006/main">
          <a:endParaRPr lang="ru-RU" sz="1400" dirty="0" smtClean="0">
            <a:latin typeface="Bookman Old Style" pitchFamily="18" charset="0"/>
          </a:endParaRPr>
        </a:p>
        <a:p xmlns:a="http://schemas.openxmlformats.org/drawingml/2006/main">
          <a:r>
            <a:rPr lang="ru-RU" sz="1400" dirty="0" smtClean="0">
              <a:latin typeface="Bookman Old Style" pitchFamily="18" charset="0"/>
            </a:rPr>
            <a:t>- В МКДОУ </a:t>
          </a:r>
          <a:r>
            <a:rPr lang="ru-RU" sz="1400" dirty="0" err="1" smtClean="0">
              <a:latin typeface="Bookman Old Style" pitchFamily="18" charset="0"/>
            </a:rPr>
            <a:t>д</a:t>
          </a:r>
          <a:r>
            <a:rPr lang="ru-RU" sz="1400" dirty="0" smtClean="0">
              <a:latin typeface="Bookman Old Style" pitchFamily="18" charset="0"/>
            </a:rPr>
            <a:t>/с № 1 функционируют 2 комбинированные группы   для детей с ограниченными возможностями здоровья, которые посещает 30 детей;</a:t>
          </a:r>
        </a:p>
        <a:p xmlns:a="http://schemas.openxmlformats.org/drawingml/2006/main">
          <a:pPr>
            <a:buFontTx/>
            <a:buChar char="-"/>
          </a:pPr>
          <a:r>
            <a:rPr lang="ru-RU" sz="1400" dirty="0" smtClean="0">
              <a:latin typeface="Bookman Old Style" pitchFamily="18" charset="0"/>
            </a:rPr>
            <a:t> 2 логопедических пункта</a:t>
          </a:r>
        </a:p>
        <a:p xmlns:a="http://schemas.openxmlformats.org/drawingml/2006/main">
          <a:endParaRPr lang="ru-RU" sz="1400" dirty="0" smtClean="0">
            <a:latin typeface="Bookman Old Style" pitchFamily="18" charset="0"/>
          </a:endParaRPr>
        </a:p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</cdr:x>
      <cdr:y>0.37838</cdr:y>
    </cdr:from>
    <cdr:to>
      <cdr:x>0.35874</cdr:x>
      <cdr:y>1</cdr:y>
    </cdr:to>
    <cdr:sp macro="" textlink="">
      <cdr:nvSpPr>
        <cdr:cNvPr id="6" name="Скругленный прямоугольник 5"/>
        <cdr:cNvSpPr/>
      </cdr:nvSpPr>
      <cdr:spPr>
        <a:xfrm xmlns:a="http://schemas.openxmlformats.org/drawingml/2006/main">
          <a:off x="0" y="2016224"/>
          <a:ext cx="2996571" cy="3312368"/>
        </a:xfrm>
        <a:prstGeom xmlns:a="http://schemas.openxmlformats.org/drawingml/2006/main" prst="round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solidFill>
            <a:srgbClr val="C0504D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ru-RU" dirty="0" smtClean="0"/>
        </a:p>
        <a:p xmlns:a="http://schemas.openxmlformats.org/drawingml/2006/main">
          <a:pPr algn="ctr"/>
          <a:r>
            <a:rPr lang="ru-RU" sz="1400" b="1" i="1" dirty="0" smtClean="0">
              <a:latin typeface="Bookman Old Style" pitchFamily="18" charset="0"/>
            </a:rPr>
            <a:t>Удовлетворение потребности граждан района в дошкольных образовательных услугах:</a:t>
          </a:r>
        </a:p>
        <a:p xmlns:a="http://schemas.openxmlformats.org/drawingml/2006/main">
          <a:endParaRPr lang="ru-RU" sz="1400" dirty="0" smtClean="0">
            <a:latin typeface="Bookman Old Style" pitchFamily="18" charset="0"/>
          </a:endParaRPr>
        </a:p>
        <a:p xmlns:a="http://schemas.openxmlformats.org/drawingml/2006/main">
          <a:pPr>
            <a:buFontTx/>
            <a:buChar char="-"/>
          </a:pPr>
          <a:r>
            <a:rPr lang="ru-RU" sz="1400" dirty="0" smtClean="0">
              <a:latin typeface="Bookman Old Style" pitchFamily="18" charset="0"/>
            </a:rPr>
            <a:t>доступность дошкольного образования для детей в возрасте от 3 до 7 лет – 100 % (область – 100 %);</a:t>
          </a:r>
        </a:p>
        <a:p xmlns:a="http://schemas.openxmlformats.org/drawingml/2006/main">
          <a:endParaRPr lang="ru-RU" sz="1400" dirty="0" smtClean="0">
            <a:latin typeface="Bookman Old Style" pitchFamily="18" charset="0"/>
          </a:endParaRPr>
        </a:p>
        <a:p xmlns:a="http://schemas.openxmlformats.org/drawingml/2006/main">
          <a:endParaRPr lang="ru-RU" dirty="0"/>
        </a:p>
        <a:p xmlns:a="http://schemas.openxmlformats.org/drawingml/2006/main">
          <a:pPr algn="ctr"/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32BD1-59C1-41C5-AE75-85B97CD53B5E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54550"/>
            <a:ext cx="5389563" cy="441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07513"/>
            <a:ext cx="2919413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07513"/>
            <a:ext cx="2919412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A8157-79C6-4B52-8559-0F2ADA89B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8157-79C6-4B52-8559-0F2ADA89B1B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8157-79C6-4B52-8559-0F2ADA89B1BE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5A2CB-3DD0-42B1-B8FD-55448DCB9BD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51520" y="116632"/>
            <a:ext cx="8712968" cy="54006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РЕЗУЛЬТАТЫ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РАЗВИТИЯ МУНИЦИПАЛЬНОЙ СИСТЕМЫ ОБРАЗОВАНИЯ </a:t>
            </a:r>
          </a:p>
          <a:p>
            <a:pPr algn="ctr"/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В 2018-2019 УЧЕБНОМ ГОДУ.</a:t>
            </a:r>
          </a:p>
          <a:p>
            <a:pPr algn="ctr"/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СТРАТЕГИЧЕСКИЕ ОРИЕНТИРЫ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РАЗВИТИЯ СИСТЕМЫ ОБРАЗОВАНИЯ ПУДОЖСКОГО МУНИЦИПАЛЬНОГО РАЙОНА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2019-2024 ГГ.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 rot="465342">
            <a:off x="6337524" y="3480519"/>
            <a:ext cx="1949515" cy="1752600"/>
          </a:xfrm>
        </p:spPr>
        <p:txBody>
          <a:bodyPr>
            <a:normAutofit/>
          </a:bodyPr>
          <a:lstStyle/>
          <a:p>
            <a:endParaRPr lang="ru-RU" sz="1600" b="1" i="1" dirty="0">
              <a:solidFill>
                <a:srgbClr val="006600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475656" y="5661248"/>
            <a:ext cx="6400800" cy="8782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АВГУСТОВСКАЯ ПЕДАГОГИЧЕСКАЯ КОНФЕРЕНЦИЯ 2019</a:t>
            </a:r>
            <a:endParaRPr lang="ru-RU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275040" cy="6480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общего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3284984"/>
            <a:ext cx="3280448" cy="129614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Аттестаты 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с отличием и медаль «За особые успехи 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в учении»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3571876"/>
            <a:ext cx="3429024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Качество знаний </a:t>
            </a:r>
          </a:p>
          <a:p>
            <a:pPr algn="ctr"/>
            <a:r>
              <a:rPr lang="ru-RU" b="1" dirty="0" smtClean="0">
                <a:latin typeface="Bookman Old Style" pitchFamily="18" charset="0"/>
              </a:rPr>
              <a:t>в 10 – 11 классах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1071546"/>
            <a:ext cx="4299390" cy="6617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atin typeface="Bookman Old Style" pitchFamily="18" charset="0"/>
              </a:rPr>
              <a:t>Среднее общее образование – </a:t>
            </a:r>
          </a:p>
          <a:p>
            <a:pPr algn="ctr"/>
            <a:r>
              <a:rPr lang="ru-RU" sz="1600" b="1" i="1" dirty="0" smtClean="0">
                <a:latin typeface="Bookman Old Style" pitchFamily="18" charset="0"/>
              </a:rPr>
              <a:t>205 человек</a:t>
            </a:r>
          </a:p>
        </p:txBody>
      </p:sp>
      <p:pic>
        <p:nvPicPr>
          <p:cNvPr id="9" name="Picture 6" descr="https://2.bp.blogspot.com/-1R7XpNvD7mo/VW_zuZP6CQI/AAAAAAAARzA/OfDtVFNuW_A/s1600/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6632"/>
            <a:ext cx="1368152" cy="1026114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4644008" y="4725144"/>
            <a:ext cx="4320480" cy="17281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62 %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63%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5656" y="1785926"/>
            <a:ext cx="6120680" cy="13550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Обученность в 10 – 11 классах в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100%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100%</a:t>
            </a:r>
          </a:p>
          <a:p>
            <a:pPr algn="just">
              <a:buFontTx/>
              <a:buChar char="-"/>
            </a:pP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7544" y="4725144"/>
            <a:ext cx="3456384" cy="1872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учебный год –5 обучающихся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учебный год – 8 обучающихся</a:t>
            </a:r>
          </a:p>
          <a:p>
            <a:pPr algn="ctr"/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на сегодня\1MHi3FOMWT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533" y="476672"/>
            <a:ext cx="5408420" cy="4606541"/>
          </a:xfrm>
          <a:prstGeom prst="rect">
            <a:avLst/>
          </a:prstGeom>
          <a:noFill/>
        </p:spPr>
      </p:pic>
      <p:pic>
        <p:nvPicPr>
          <p:cNvPr id="5" name="Picture 2" descr="http://orsha-sosh.ucoz.ru/foto/vsk2015/t2aQ9jqZCI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4572008"/>
            <a:ext cx="2424162" cy="2004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79712" y="764704"/>
            <a:ext cx="5689600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entury" pitchFamily="18" charset="0"/>
              </a:rPr>
              <a:t>Количество участников ГИА </a:t>
            </a:r>
            <a:r>
              <a:rPr lang="ru-RU" sz="2400" b="1" dirty="0" smtClean="0">
                <a:latin typeface="Century" pitchFamily="18" charset="0"/>
              </a:rPr>
              <a:t>-9 </a:t>
            </a:r>
          </a:p>
          <a:p>
            <a:pPr algn="ctr"/>
            <a:r>
              <a:rPr lang="ru-RU" sz="2400" b="1" dirty="0" smtClean="0">
                <a:latin typeface="Century" pitchFamily="18" charset="0"/>
              </a:rPr>
              <a:t>172 выпускника</a:t>
            </a:r>
            <a:endParaRPr lang="ru-RU" sz="2400" b="1" dirty="0">
              <a:latin typeface="Century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gray">
          <a:xfrm>
            <a:off x="714348" y="2214555"/>
            <a:ext cx="3600000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400" b="1" u="sng" dirty="0" smtClean="0">
                <a:latin typeface="Century" pitchFamily="18" charset="0"/>
              </a:rPr>
              <a:t>Допущены к ГИА-9</a:t>
            </a:r>
            <a:endParaRPr lang="ru-RU" sz="2400" b="1" u="sng" dirty="0">
              <a:latin typeface="Century" pitchFamily="18" charset="0"/>
            </a:endParaRPr>
          </a:p>
          <a:p>
            <a:pPr algn="ctr" eaLnBrk="0" hangingPunct="0"/>
            <a:endParaRPr lang="ru-RU" sz="2400" b="1" dirty="0">
              <a:latin typeface="Century" pitchFamily="18" charset="0"/>
            </a:endParaRPr>
          </a:p>
          <a:p>
            <a:pPr eaLnBrk="0" hangingPunct="0"/>
            <a:r>
              <a:rPr lang="ru-RU" sz="1400" b="1" dirty="0" smtClean="0">
                <a:latin typeface="Century" pitchFamily="18" charset="0"/>
              </a:rPr>
              <a:t>2017-2018 – 97,5%        2018-2019– 97,8%</a:t>
            </a:r>
          </a:p>
          <a:p>
            <a:pPr eaLnBrk="0" hangingPunct="0"/>
            <a:r>
              <a:rPr lang="ru-RU" dirty="0" smtClean="0"/>
              <a:t>          </a:t>
            </a:r>
            <a:endParaRPr lang="en-US" dirty="0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gray">
          <a:xfrm>
            <a:off x="5000628" y="2214554"/>
            <a:ext cx="3600000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400" b="1" u="sng" dirty="0">
                <a:latin typeface="Century" pitchFamily="18" charset="0"/>
              </a:rPr>
              <a:t>ГИА-9 – </a:t>
            </a:r>
            <a:r>
              <a:rPr lang="ru-RU" sz="2400" b="1" u="sng" dirty="0" smtClean="0">
                <a:latin typeface="Century" pitchFamily="18" charset="0"/>
              </a:rPr>
              <a:t>172 чел.</a:t>
            </a:r>
            <a:endParaRPr lang="ru-RU" sz="2400" b="1" u="sng" dirty="0">
              <a:latin typeface="Century" pitchFamily="18" charset="0"/>
            </a:endParaRPr>
          </a:p>
          <a:p>
            <a:pPr algn="ctr" eaLnBrk="0" hangingPunct="0"/>
            <a:endParaRPr lang="ru-RU" sz="2400" b="1" dirty="0">
              <a:latin typeface="Century" pitchFamily="18" charset="0"/>
            </a:endParaRPr>
          </a:p>
          <a:p>
            <a:pPr eaLnBrk="0" hangingPunct="0"/>
            <a:r>
              <a:rPr lang="ru-RU" sz="2400" b="1" dirty="0" smtClean="0">
                <a:latin typeface="Century" pitchFamily="18" charset="0"/>
              </a:rPr>
              <a:t>ОГЭ </a:t>
            </a:r>
            <a:r>
              <a:rPr lang="ru-RU" sz="2400" b="1" dirty="0">
                <a:latin typeface="Century" pitchFamily="18" charset="0"/>
              </a:rPr>
              <a:t>– </a:t>
            </a:r>
            <a:r>
              <a:rPr lang="ru-RU" sz="2400" b="1" dirty="0" smtClean="0">
                <a:latin typeface="Century" pitchFamily="18" charset="0"/>
              </a:rPr>
              <a:t>148       ГВЭ </a:t>
            </a:r>
            <a:r>
              <a:rPr lang="ru-RU" sz="2400" b="1" dirty="0">
                <a:latin typeface="Century" pitchFamily="18" charset="0"/>
              </a:rPr>
              <a:t>– </a:t>
            </a:r>
            <a:r>
              <a:rPr lang="ru-RU" sz="2400" b="1" dirty="0" smtClean="0">
                <a:latin typeface="Century" pitchFamily="18" charset="0"/>
              </a:rPr>
              <a:t>24</a:t>
            </a:r>
          </a:p>
          <a:p>
            <a:pPr eaLnBrk="0" hangingPunct="0"/>
            <a:endParaRPr lang="ru-RU" sz="2400" b="1" dirty="0">
              <a:latin typeface="Century" pitchFamily="18" charset="0"/>
            </a:endParaRPr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928662" y="3929066"/>
            <a:ext cx="7572428" cy="18158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Допуском к государственной итоговой аттестации в 9 классе является </a:t>
            </a:r>
          </a:p>
          <a:p>
            <a:pPr algn="ctr"/>
            <a:r>
              <a:rPr lang="ru-RU" sz="2800" dirty="0" smtClean="0"/>
              <a:t>итоговое собеседование по русскому языку </a:t>
            </a:r>
          </a:p>
          <a:p>
            <a:pPr algn="ctr"/>
            <a:r>
              <a:rPr lang="ru-RU" sz="2800" dirty="0" smtClean="0"/>
              <a:t>с оценкой «зачет» или «незачет».</a:t>
            </a:r>
            <a:endParaRPr lang="ru-RU" dirty="0">
              <a:solidFill>
                <a:srgbClr val="3333FF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475656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987824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6012160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452320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79712" y="764704"/>
            <a:ext cx="5689600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entury" pitchFamily="18" charset="0"/>
              </a:rPr>
              <a:t>Результаты ОГЭ</a:t>
            </a:r>
            <a:endParaRPr lang="ru-RU" sz="2400" b="1" dirty="0">
              <a:latin typeface="Century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gray">
          <a:xfrm>
            <a:off x="714348" y="2132856"/>
            <a:ext cx="3600000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000" b="1" u="sng" dirty="0" smtClean="0">
                <a:latin typeface="Century" pitchFamily="18" charset="0"/>
              </a:rPr>
              <a:t>Русский язык на «4» и «5»</a:t>
            </a:r>
            <a:endParaRPr lang="ru-RU" sz="2000" b="1" u="sng" dirty="0">
              <a:latin typeface="Century" pitchFamily="18" charset="0"/>
            </a:endParaRPr>
          </a:p>
          <a:p>
            <a:pPr algn="ctr" eaLnBrk="0" hangingPunct="0"/>
            <a:endParaRPr lang="ru-RU" sz="2400" b="1" dirty="0">
              <a:latin typeface="Century" pitchFamily="18" charset="0"/>
            </a:endParaRPr>
          </a:p>
          <a:p>
            <a:pPr eaLnBrk="0" hangingPunct="0"/>
            <a:r>
              <a:rPr lang="ru-RU" b="1" dirty="0" smtClean="0">
                <a:latin typeface="Century" pitchFamily="18" charset="0"/>
              </a:rPr>
              <a:t>2018 – 66,7%        2019 – 64,9%</a:t>
            </a:r>
          </a:p>
          <a:p>
            <a:pPr eaLnBrk="0" hangingPunct="0"/>
            <a:r>
              <a:rPr lang="ru-RU" dirty="0" smtClean="0"/>
              <a:t>          </a:t>
            </a:r>
            <a:endParaRPr lang="en-US" dirty="0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gray">
          <a:xfrm>
            <a:off x="5004048" y="2132856"/>
            <a:ext cx="3600000" cy="14465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000" b="1" u="sng" dirty="0" smtClean="0">
                <a:latin typeface="Century" pitchFamily="18" charset="0"/>
              </a:rPr>
              <a:t>Математика  на «4» и «5»</a:t>
            </a:r>
            <a:endParaRPr lang="ru-RU" sz="2000" b="1" u="sng" dirty="0">
              <a:latin typeface="Century" pitchFamily="18" charset="0"/>
            </a:endParaRPr>
          </a:p>
          <a:p>
            <a:pPr algn="ctr" eaLnBrk="0" hangingPunct="0"/>
            <a:endParaRPr lang="ru-RU" sz="2400" b="1" dirty="0">
              <a:latin typeface="Century" pitchFamily="18" charset="0"/>
            </a:endParaRPr>
          </a:p>
          <a:p>
            <a:pPr eaLnBrk="0" hangingPunct="0"/>
            <a:r>
              <a:rPr lang="ru-RU" sz="2000" b="1" dirty="0" smtClean="0">
                <a:latin typeface="Century" pitchFamily="18" charset="0"/>
              </a:rPr>
              <a:t>2018– 47%         2019– 48%</a:t>
            </a:r>
          </a:p>
          <a:p>
            <a:pPr eaLnBrk="0" hangingPunct="0"/>
            <a:endParaRPr lang="ru-RU" sz="2400" b="1" dirty="0">
              <a:latin typeface="Century" pitchFamily="18" charset="0"/>
            </a:endParaRPr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928662" y="3929066"/>
            <a:ext cx="7572428" cy="24622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/>
              <a:t>Наибольшее количество выпускников выбрало обществознание (61,5%) и географию (71%). Увеличилось количество выпускников, сдававших информатику (34%). Редко выбирают историю (2%), литературу (0%), </a:t>
            </a:r>
          </a:p>
          <a:p>
            <a:pPr algn="ctr"/>
            <a:r>
              <a:rPr lang="ru-RU" sz="2200" dirty="0" smtClean="0"/>
              <a:t>английский язык (4%), физику (3,3%), химию (6%). </a:t>
            </a:r>
          </a:p>
          <a:p>
            <a:pPr algn="ctr"/>
            <a:r>
              <a:rPr lang="ru-RU" sz="2200" dirty="0" smtClean="0"/>
              <a:t>Низкий результат качества знаний по биологии -36 %, </a:t>
            </a:r>
          </a:p>
          <a:p>
            <a:pPr algn="ctr"/>
            <a:r>
              <a:rPr lang="ru-RU" sz="2200" dirty="0" smtClean="0"/>
              <a:t>по обществознанию (34%), по химии – 22 %.</a:t>
            </a:r>
            <a:endParaRPr lang="ru-RU" sz="2200" dirty="0">
              <a:solidFill>
                <a:srgbClr val="3333FF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475656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987824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6012160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452320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79712" y="764704"/>
            <a:ext cx="5689600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entury" pitchFamily="18" charset="0"/>
              </a:rPr>
              <a:t>Количество участников ГИА </a:t>
            </a:r>
            <a:r>
              <a:rPr lang="ru-RU" sz="2400" b="1" dirty="0" smtClean="0">
                <a:latin typeface="Century" pitchFamily="18" charset="0"/>
              </a:rPr>
              <a:t>-11 </a:t>
            </a:r>
          </a:p>
          <a:p>
            <a:pPr algn="ctr"/>
            <a:r>
              <a:rPr lang="ru-RU" sz="2400" b="1" dirty="0" smtClean="0">
                <a:latin typeface="Century" pitchFamily="18" charset="0"/>
              </a:rPr>
              <a:t>91 выпускник</a:t>
            </a:r>
            <a:endParaRPr lang="ru-RU" sz="2400" b="1" dirty="0">
              <a:latin typeface="Century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gray">
          <a:xfrm>
            <a:off x="714348" y="2214555"/>
            <a:ext cx="3600000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400" b="1" u="sng" dirty="0" smtClean="0">
                <a:latin typeface="Century" pitchFamily="18" charset="0"/>
              </a:rPr>
              <a:t>Допущены к ГИА-11</a:t>
            </a:r>
            <a:endParaRPr lang="ru-RU" sz="2400" b="1" u="sng" dirty="0">
              <a:latin typeface="Century" pitchFamily="18" charset="0"/>
            </a:endParaRPr>
          </a:p>
          <a:p>
            <a:pPr algn="ctr" eaLnBrk="0" hangingPunct="0"/>
            <a:endParaRPr lang="ru-RU" sz="2400" b="1" dirty="0">
              <a:latin typeface="Century" pitchFamily="18" charset="0"/>
            </a:endParaRPr>
          </a:p>
          <a:p>
            <a:pPr eaLnBrk="0" hangingPunct="0"/>
            <a:r>
              <a:rPr lang="ru-RU" sz="1400" b="1" dirty="0" smtClean="0">
                <a:latin typeface="Century" pitchFamily="18" charset="0"/>
              </a:rPr>
              <a:t>2017-2018 – 100%        2018-2019– 100%</a:t>
            </a:r>
          </a:p>
          <a:p>
            <a:pPr eaLnBrk="0" hangingPunct="0"/>
            <a:r>
              <a:rPr lang="ru-RU" dirty="0" smtClean="0"/>
              <a:t>          </a:t>
            </a:r>
            <a:endParaRPr lang="en-US" dirty="0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gray">
          <a:xfrm>
            <a:off x="5000628" y="2214554"/>
            <a:ext cx="3600000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400" b="1" u="sng" dirty="0" smtClean="0">
                <a:latin typeface="Century" pitchFamily="18" charset="0"/>
              </a:rPr>
              <a:t>ГИА-11 </a:t>
            </a:r>
            <a:r>
              <a:rPr lang="ru-RU" sz="2400" b="1" u="sng" dirty="0">
                <a:latin typeface="Century" pitchFamily="18" charset="0"/>
              </a:rPr>
              <a:t>– </a:t>
            </a:r>
            <a:r>
              <a:rPr lang="ru-RU" sz="2400" b="1" u="sng" dirty="0" smtClean="0">
                <a:latin typeface="Century" pitchFamily="18" charset="0"/>
              </a:rPr>
              <a:t>91чел.</a:t>
            </a:r>
            <a:endParaRPr lang="ru-RU" sz="2400" b="1" u="sng" dirty="0">
              <a:latin typeface="Century" pitchFamily="18" charset="0"/>
            </a:endParaRPr>
          </a:p>
          <a:p>
            <a:pPr algn="ctr" eaLnBrk="0" hangingPunct="0"/>
            <a:endParaRPr lang="ru-RU" sz="2400" b="1" dirty="0">
              <a:latin typeface="Century" pitchFamily="18" charset="0"/>
            </a:endParaRPr>
          </a:p>
          <a:p>
            <a:pPr eaLnBrk="0" hangingPunct="0"/>
            <a:r>
              <a:rPr lang="ru-RU" sz="2400" b="1" dirty="0" smtClean="0">
                <a:latin typeface="Century" pitchFamily="18" charset="0"/>
              </a:rPr>
              <a:t>ОГЭ </a:t>
            </a:r>
            <a:r>
              <a:rPr lang="ru-RU" sz="2400" b="1" dirty="0">
                <a:latin typeface="Century" pitchFamily="18" charset="0"/>
              </a:rPr>
              <a:t>– </a:t>
            </a:r>
            <a:r>
              <a:rPr lang="ru-RU" sz="2400" b="1" dirty="0" smtClean="0">
                <a:latin typeface="Century" pitchFamily="18" charset="0"/>
              </a:rPr>
              <a:t>91       ГВЭ </a:t>
            </a:r>
            <a:r>
              <a:rPr lang="ru-RU" sz="2400" b="1" dirty="0">
                <a:latin typeface="Century" pitchFamily="18" charset="0"/>
              </a:rPr>
              <a:t>– </a:t>
            </a:r>
            <a:r>
              <a:rPr lang="ru-RU" sz="2400" b="1" dirty="0" smtClean="0">
                <a:latin typeface="Century" pitchFamily="18" charset="0"/>
              </a:rPr>
              <a:t>0</a:t>
            </a:r>
          </a:p>
          <a:p>
            <a:pPr eaLnBrk="0" hangingPunct="0"/>
            <a:endParaRPr lang="ru-RU" sz="2400" b="1" dirty="0">
              <a:latin typeface="Century" pitchFamily="18" charset="0"/>
            </a:endParaRPr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928662" y="3929066"/>
            <a:ext cx="7572428" cy="18158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Допуском к государственной итоговой аттестации в 11 классе является </a:t>
            </a:r>
          </a:p>
          <a:p>
            <a:pPr algn="ctr"/>
            <a:r>
              <a:rPr lang="ru-RU" sz="2800" dirty="0" smtClean="0"/>
              <a:t>итоговое сочинение по русскому языку </a:t>
            </a:r>
          </a:p>
          <a:p>
            <a:pPr algn="ctr"/>
            <a:r>
              <a:rPr lang="ru-RU" sz="2800" dirty="0" smtClean="0"/>
              <a:t>с оценкой «зачет» или «незачет».</a:t>
            </a:r>
            <a:endParaRPr lang="ru-RU" dirty="0">
              <a:solidFill>
                <a:srgbClr val="3333FF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475656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987824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6012160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452320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79712" y="764704"/>
            <a:ext cx="5689600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entury" pitchFamily="18" charset="0"/>
              </a:rPr>
              <a:t>Результаты ЕГЭ</a:t>
            </a:r>
            <a:endParaRPr lang="ru-RU" sz="2400" b="1" dirty="0">
              <a:latin typeface="Century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gray">
          <a:xfrm>
            <a:off x="395536" y="2132856"/>
            <a:ext cx="3918812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000" b="1" u="sng" dirty="0" smtClean="0">
                <a:latin typeface="Century" pitchFamily="18" charset="0"/>
              </a:rPr>
              <a:t>Русский язык (средний балл)</a:t>
            </a:r>
            <a:endParaRPr lang="ru-RU" sz="2000" b="1" u="sng" dirty="0">
              <a:latin typeface="Century" pitchFamily="18" charset="0"/>
            </a:endParaRPr>
          </a:p>
          <a:p>
            <a:pPr algn="ctr" eaLnBrk="0" hangingPunct="0"/>
            <a:endParaRPr lang="ru-RU" sz="2400" b="1" dirty="0">
              <a:latin typeface="Century" pitchFamily="18" charset="0"/>
            </a:endParaRPr>
          </a:p>
          <a:p>
            <a:pPr eaLnBrk="0" hangingPunct="0"/>
            <a:r>
              <a:rPr lang="ru-RU" b="1" dirty="0" smtClean="0">
                <a:latin typeface="Century" pitchFamily="18" charset="0"/>
              </a:rPr>
              <a:t>      2018 – 66            2019 – 65</a:t>
            </a:r>
          </a:p>
          <a:p>
            <a:pPr eaLnBrk="0" hangingPunct="0"/>
            <a:r>
              <a:rPr lang="ru-RU" dirty="0" smtClean="0"/>
              <a:t>          </a:t>
            </a:r>
            <a:endParaRPr lang="en-US" dirty="0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gray">
          <a:xfrm>
            <a:off x="4572000" y="2132856"/>
            <a:ext cx="4392488" cy="1077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000" b="1" u="sng" dirty="0" smtClean="0">
                <a:latin typeface="Century" pitchFamily="18" charset="0"/>
              </a:rPr>
              <a:t>Математика (средний балл)</a:t>
            </a:r>
            <a:endParaRPr lang="ru-RU" sz="2000" b="1" u="sng" dirty="0">
              <a:latin typeface="Century" pitchFamily="18" charset="0"/>
            </a:endParaRPr>
          </a:p>
          <a:p>
            <a:pPr algn="ctr" eaLnBrk="0" hangingPunct="0"/>
            <a:endParaRPr lang="ru-RU" sz="2400" b="1" dirty="0">
              <a:latin typeface="Century" pitchFamily="18" charset="0"/>
            </a:endParaRPr>
          </a:p>
          <a:p>
            <a:pPr eaLnBrk="0" hangingPunct="0"/>
            <a:r>
              <a:rPr lang="ru-RU" sz="2000" b="1" dirty="0" smtClean="0">
                <a:latin typeface="Century" pitchFamily="18" charset="0"/>
              </a:rPr>
              <a:t>    Базовая – 4     Профильная - 47</a:t>
            </a:r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928662" y="3929066"/>
            <a:ext cx="7572428" cy="28623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Наибольшее количество выпускников выбрало обществознание (60,4%), биологию (23%),  историю (15,3%), химию (14,2%), малый процент выпускников выбрал такие предметы, как: физика (9,8%) литература (4%), информатика (3,2%) и английский язык (2,1%) </a:t>
            </a:r>
          </a:p>
          <a:p>
            <a:pPr algn="ctr"/>
            <a:r>
              <a:rPr lang="ru-RU" sz="2000" dirty="0" smtClean="0"/>
              <a:t>Из предметов по выбору 100% </a:t>
            </a:r>
            <a:r>
              <a:rPr lang="ru-RU" sz="2000" dirty="0" err="1" smtClean="0"/>
              <a:t>обученность</a:t>
            </a:r>
            <a:r>
              <a:rPr lang="ru-RU" sz="2000" dirty="0" smtClean="0"/>
              <a:t> показали выпускники по трем предметам – информатика, история, и английский язык. </a:t>
            </a:r>
          </a:p>
          <a:p>
            <a:pPr algn="ctr"/>
            <a:r>
              <a:rPr lang="ru-RU" sz="2000" dirty="0" smtClean="0"/>
              <a:t>Не преодолели минимальный порог обучающиеся по обществознанию - 32,7%, биологии – 33,3%, химии – 30,8%, </a:t>
            </a:r>
          </a:p>
          <a:p>
            <a:pPr algn="ctr"/>
            <a:r>
              <a:rPr lang="ru-RU" sz="2000" dirty="0" smtClean="0"/>
              <a:t>физике – 11,1%, литературе – 25%.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475656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987824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6012160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452320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99592" y="764704"/>
            <a:ext cx="7488832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entury" pitchFamily="18" charset="0"/>
              </a:rPr>
              <a:t>Всероссийская  олимпиада  школьников</a:t>
            </a:r>
            <a:endParaRPr lang="ru-RU" sz="2400" b="1" dirty="0">
              <a:latin typeface="Century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gray">
          <a:xfrm>
            <a:off x="395536" y="2132856"/>
            <a:ext cx="3918812" cy="163121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000" b="1" u="sng" dirty="0" smtClean="0">
                <a:latin typeface="Century" pitchFamily="18" charset="0"/>
              </a:rPr>
              <a:t>Школьный этап </a:t>
            </a:r>
          </a:p>
          <a:p>
            <a:pPr algn="ctr" eaLnBrk="0" hangingPunct="0"/>
            <a:r>
              <a:rPr lang="ru-RU" sz="2000" b="1" u="sng" dirty="0" smtClean="0">
                <a:latin typeface="Century" pitchFamily="18" charset="0"/>
              </a:rPr>
              <a:t>(участники)</a:t>
            </a:r>
            <a:endParaRPr lang="ru-RU" sz="2000" b="1" u="sng" dirty="0">
              <a:latin typeface="Century" pitchFamily="18" charset="0"/>
            </a:endParaRPr>
          </a:p>
          <a:p>
            <a:pPr algn="ctr" eaLnBrk="0" hangingPunct="0"/>
            <a:endParaRPr lang="ru-RU" sz="2400" b="1" dirty="0">
              <a:latin typeface="Century" pitchFamily="18" charset="0"/>
            </a:endParaRPr>
          </a:p>
          <a:p>
            <a:pPr eaLnBrk="0" hangingPunct="0"/>
            <a:r>
              <a:rPr lang="ru-RU" b="1" dirty="0" smtClean="0">
                <a:latin typeface="Century" pitchFamily="18" charset="0"/>
              </a:rPr>
              <a:t>      2017 – 836            2018– 835</a:t>
            </a:r>
          </a:p>
          <a:p>
            <a:pPr eaLnBrk="0" hangingPunct="0"/>
            <a:r>
              <a:rPr lang="ru-RU" dirty="0" smtClean="0"/>
              <a:t>          </a:t>
            </a:r>
            <a:endParaRPr lang="en-US" dirty="0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gray">
          <a:xfrm>
            <a:off x="4572000" y="2132856"/>
            <a:ext cx="4392488" cy="13849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000" b="1" u="sng" dirty="0" smtClean="0">
                <a:latin typeface="Century" pitchFamily="18" charset="0"/>
              </a:rPr>
              <a:t>Муниципальный этап (участники)</a:t>
            </a:r>
            <a:endParaRPr lang="ru-RU" sz="2000" b="1" u="sng" dirty="0">
              <a:latin typeface="Century" pitchFamily="18" charset="0"/>
            </a:endParaRPr>
          </a:p>
          <a:p>
            <a:pPr algn="ctr" eaLnBrk="0" hangingPunct="0"/>
            <a:endParaRPr lang="ru-RU" sz="2400" b="1" dirty="0">
              <a:latin typeface="Century" pitchFamily="18" charset="0"/>
            </a:endParaRPr>
          </a:p>
          <a:p>
            <a:pPr eaLnBrk="0" hangingPunct="0"/>
            <a:r>
              <a:rPr lang="ru-RU" sz="2000" b="1" dirty="0" smtClean="0">
                <a:latin typeface="Century" pitchFamily="18" charset="0"/>
              </a:rPr>
              <a:t>         2017– 74          2018- 96</a:t>
            </a:r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928662" y="3929066"/>
            <a:ext cx="7572428" cy="163121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Победителями и призерами школьного этапа в 2018 году стали </a:t>
            </a:r>
          </a:p>
          <a:p>
            <a:pPr algn="ctr"/>
            <a:r>
              <a:rPr lang="ru-RU" sz="2000" dirty="0" smtClean="0"/>
              <a:t>508 обучающихся, в 2017 году – 395 школьников. </a:t>
            </a:r>
          </a:p>
          <a:p>
            <a:pPr algn="ctr"/>
            <a:r>
              <a:rPr lang="ru-RU" sz="2000" dirty="0" smtClean="0"/>
              <a:t>Победителями и призёрами муниципального этапа </a:t>
            </a:r>
          </a:p>
          <a:p>
            <a:pPr algn="ctr"/>
            <a:r>
              <a:rPr lang="ru-RU" sz="2000" dirty="0" smtClean="0"/>
              <a:t>в 2018 году стали 30 обучающихся. </a:t>
            </a:r>
          </a:p>
          <a:p>
            <a:pPr algn="ctr"/>
            <a:r>
              <a:rPr lang="ru-RU" sz="2000" dirty="0" smtClean="0"/>
              <a:t>В 2017 году  победители и призеры – 26 обучающихся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475656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987824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6012160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452320" y="263691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99592" y="188640"/>
            <a:ext cx="7488832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entury" pitchFamily="18" charset="0"/>
              </a:rPr>
              <a:t>Всероссийская  олимпиада  школьников  </a:t>
            </a:r>
          </a:p>
          <a:p>
            <a:pPr algn="ctr"/>
            <a:r>
              <a:rPr lang="ru-RU" sz="2400" b="1" dirty="0" smtClean="0">
                <a:latin typeface="Century" pitchFamily="18" charset="0"/>
              </a:rPr>
              <a:t>Региональный этап</a:t>
            </a:r>
            <a:endParaRPr lang="ru-RU" sz="2400" b="1" dirty="0">
              <a:latin typeface="Century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843808" y="1196752"/>
          <a:ext cx="3816424" cy="5400800"/>
        </p:xfrm>
        <a:graphic>
          <a:graphicData uri="http://schemas.openxmlformats.org/presentationml/2006/ole">
            <p:oleObj spid="_x0000_s1026" name="Acrobat Document" r:id="rId3" imgW="5667139" imgH="8019997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1571612"/>
            <a:ext cx="3614734" cy="33686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Награждение талантливой молодежи Республики Карелия </a:t>
            </a:r>
            <a:br>
              <a:rPr lang="ru-RU" sz="3200" dirty="0" smtClean="0"/>
            </a:br>
            <a:r>
              <a:rPr lang="ru-RU" sz="3200" dirty="0" smtClean="0"/>
              <a:t>в номинации «Социально-значимая и общественная деятельность»</a:t>
            </a:r>
            <a:br>
              <a:rPr lang="ru-RU" sz="3200" dirty="0" smtClean="0"/>
            </a:br>
            <a:r>
              <a:rPr lang="ru-RU" sz="3200" dirty="0" smtClean="0"/>
              <a:t>(декабрь 2018 г.)</a:t>
            </a:r>
            <a:endParaRPr lang="ru-RU" sz="3200" dirty="0"/>
          </a:p>
        </p:txBody>
      </p:sp>
      <p:pic>
        <p:nvPicPr>
          <p:cNvPr id="16386" name="Picture 2" descr="https://sun9-50.userapi.com/c852036/v852036816/6d502/J6hBij0W7I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657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139136" cy="72008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дополнительного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060848"/>
            <a:ext cx="2088232" cy="11521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1400" dirty="0" smtClean="0">
                <a:latin typeface="Bookman Old Style" pitchFamily="18" charset="0"/>
              </a:rPr>
              <a:t>Охвачены программами дополнительного образования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1400" dirty="0" smtClean="0">
                <a:latin typeface="Bookman Old Style" pitchFamily="18" charset="0"/>
              </a:rPr>
              <a:t>от 5 до 18 лет</a:t>
            </a:r>
          </a:p>
        </p:txBody>
      </p:sp>
      <p:pic>
        <p:nvPicPr>
          <p:cNvPr id="7" name="Picture 7" descr="C:\Users\AnnaSashkova\Desktop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16632"/>
            <a:ext cx="1307513" cy="108012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619672" y="3212976"/>
            <a:ext cx="6048672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Дополнительное образование в общеобразовательных организациях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9218" name="Picture 2" descr="https://doc4web.ru/uploads/files/10/9338/hello_html_m3e59dab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918816" y="1196752"/>
            <a:ext cx="43499138" cy="43686193"/>
          </a:xfrm>
          <a:prstGeom prst="rect">
            <a:avLst/>
          </a:prstGeom>
          <a:noFill/>
        </p:spPr>
      </p:pic>
      <p:pic>
        <p:nvPicPr>
          <p:cNvPr id="9222" name="Picture 6" descr="http://www.admrad.ru/wp-content/uploads/2018/05/%D0%A1%D1%82%D0%B0%D1%80%D1%82-%D0%BC%D0%B5%D1%81%D1%8F%D1%87%D0%BD%D0%B8%D0%BA%D0%B0-%D0%BB%D0%BE%D0%B3%D0%BE%D1%82%D0%B8%D0%BF-270x25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3933056"/>
            <a:ext cx="2952328" cy="252028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403648" y="1052736"/>
            <a:ext cx="4968552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atin typeface="Bookman Old Style" pitchFamily="18" charset="0"/>
              </a:rPr>
              <a:t>3 учреждения дополнительного образования</a:t>
            </a:r>
          </a:p>
          <a:p>
            <a:pPr algn="ctr"/>
            <a:r>
              <a:rPr lang="ru-RU" b="1" dirty="0" smtClean="0">
                <a:latin typeface="Bookman Old Style" pitchFamily="18" charset="0"/>
              </a:rPr>
              <a:t>1317 чел.</a:t>
            </a:r>
          </a:p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4048" y="1412776"/>
            <a:ext cx="3960440" cy="1728192"/>
          </a:xfrm>
          <a:prstGeom prst="round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ru-RU" sz="1400" b="1" dirty="0" smtClean="0">
                <a:latin typeface="Bookman Old Style" pitchFamily="18" charset="0"/>
              </a:rPr>
              <a:t>Направления: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400" dirty="0" smtClean="0"/>
              <a:t>Естественнонаучное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400" dirty="0" smtClean="0"/>
              <a:t>Физкультурно-спортивное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400" dirty="0" smtClean="0"/>
              <a:t>Художественное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400" dirty="0" smtClean="0"/>
              <a:t>Туристско-краеведческое 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400" dirty="0" smtClean="0"/>
              <a:t>Социально-педагогическое</a:t>
            </a:r>
            <a:endParaRPr lang="ru-RU" sz="1400" dirty="0" smtClean="0">
              <a:latin typeface="Bookman Old Style" pitchFamily="18" charset="0"/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400" dirty="0" smtClean="0">
                <a:latin typeface="Bookman Old Style" pitchFamily="18" charset="0"/>
              </a:rPr>
              <a:t>Техническое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/>
            </a:r>
            <a:br>
              <a:rPr lang="ru-RU" sz="2400" b="1" dirty="0" smtClean="0">
                <a:latin typeface="Bookman Old Style" pitchFamily="18" charset="0"/>
              </a:rPr>
            </a:br>
            <a:r>
              <a:rPr lang="ru-RU" sz="2400" b="1" dirty="0" smtClean="0">
                <a:latin typeface="Bookman Old Style" pitchFamily="18" charset="0"/>
              </a:rPr>
              <a:t>Система образования </a:t>
            </a:r>
            <a:br>
              <a:rPr lang="ru-RU" sz="2400" b="1" dirty="0" smtClean="0">
                <a:latin typeface="Bookman Old Style" pitchFamily="18" charset="0"/>
              </a:rPr>
            </a:br>
            <a:r>
              <a:rPr lang="ru-RU" sz="2400" b="1" dirty="0" smtClean="0">
                <a:latin typeface="Bookman Old Style" pitchFamily="18" charset="0"/>
              </a:rPr>
              <a:t>Пудожского муниципального района</a:t>
            </a:r>
            <a:br>
              <a:rPr lang="ru-RU" sz="2400" b="1" dirty="0" smtClean="0">
                <a:latin typeface="Bookman Old Style" pitchFamily="18" charset="0"/>
              </a:rPr>
            </a:br>
            <a:endParaRPr lang="ru-RU" sz="2400" b="1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124744"/>
          <a:ext cx="8579296" cy="5504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467544" y="1916832"/>
            <a:ext cx="5616624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Bookman Old Style" pitchFamily="18" charset="0"/>
              </a:rPr>
              <a:t>409  педагогических работников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5661248"/>
            <a:ext cx="3096344" cy="6263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Bookman Old Style" pitchFamily="18" charset="0"/>
              </a:rPr>
              <a:t>всего 22 организации </a:t>
            </a:r>
            <a:endParaRPr lang="ru-RU" b="1" i="1" dirty="0">
              <a:latin typeface="Bookman Old Style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899592" y="1916832"/>
          <a:ext cx="748883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643050"/>
            <a:ext cx="3786182" cy="3154362"/>
          </a:xfrm>
        </p:spPr>
        <p:txBody>
          <a:bodyPr>
            <a:noAutofit/>
          </a:bodyPr>
          <a:lstStyle/>
          <a:p>
            <a:r>
              <a:rPr lang="ru-RU" sz="3200" dirty="0" smtClean="0"/>
              <a:t>Участие в открытии благотворительного </a:t>
            </a:r>
            <a:r>
              <a:rPr lang="ru-RU" sz="3200" dirty="0" err="1" smtClean="0"/>
              <a:t>кинофорума</a:t>
            </a:r>
            <a:r>
              <a:rPr lang="ru-RU" sz="3200" dirty="0" smtClean="0"/>
              <a:t> «Детский </a:t>
            </a:r>
            <a:r>
              <a:rPr lang="ru-RU" sz="3200" dirty="0" err="1" smtClean="0"/>
              <a:t>КиноМай</a:t>
            </a:r>
            <a:r>
              <a:rPr lang="ru-RU" sz="3200" dirty="0" smtClean="0"/>
              <a:t> в Карелии-2018»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000" dirty="0" smtClean="0"/>
              <a:t>Герцен Светлана, волонтер </a:t>
            </a:r>
            <a:br>
              <a:rPr lang="ru-RU" sz="3000" dirty="0" smtClean="0"/>
            </a:br>
            <a:r>
              <a:rPr lang="ru-RU" sz="3000" dirty="0" smtClean="0"/>
              <a:t>«Лиги добра» – Победитель республиканского конкурса «Спешите делать добро!»</a:t>
            </a:r>
            <a:endParaRPr lang="ru-RU" sz="3000" dirty="0"/>
          </a:p>
        </p:txBody>
      </p:sp>
      <p:pic>
        <p:nvPicPr>
          <p:cNvPr id="1026" name="Picture 2" descr="https://sun9-47.userapi.com/c831309/v831309363/1822a1/oxSv-9jql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357818" cy="6855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Победители Регионального этапа конкурса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«Добровольцы России-2018» (сентябрь 2018 г.)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5363" name="Picture 3" descr="D:\Лымарь\планы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91282"/>
            <a:ext cx="7786742" cy="6066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928670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Участие в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метапредметных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днях в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п.Пяозерский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Лоухского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района (январь 2019 г.)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7410" name="Picture 2" descr="https://sun9-43.userapi.com/c850032/v850032650/110c28/YNJASzI1tF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910810"/>
            <a:ext cx="7929586" cy="5947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на сегодня\Колла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6912768" cy="6912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63408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Отдых и оздоровление 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1268760"/>
            <a:ext cx="3384376" cy="914400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35000">
                <a:schemeClr val="accent1">
                  <a:lumMod val="60000"/>
                  <a:lumOff val="4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Оздоровлено 243детей и подростков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4098" name="Picture 2" descr="https://dou8.siteedu.ru/media/sub/691/uploads/F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1324947" cy="86409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076056" y="1340768"/>
            <a:ext cx="3600400" cy="914400"/>
          </a:xfrm>
          <a:prstGeom prst="round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Культурно-экскурсионное обслуживание учащихся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243 чел.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100" name="Picture 4" descr="http://roo.kardymovo.ru/903033.jpg"/>
          <p:cNvPicPr>
            <a:picLocks noChangeAspect="1" noChangeArrowheads="1"/>
          </p:cNvPicPr>
          <p:nvPr/>
        </p:nvPicPr>
        <p:blipFill>
          <a:blip r:embed="rId3" cstate="print"/>
          <a:srcRect b="4099"/>
          <a:stretch>
            <a:fillRect/>
          </a:stretch>
        </p:blipFill>
        <p:spPr bwMode="auto">
          <a:xfrm>
            <a:off x="3059832" y="2276872"/>
            <a:ext cx="3096344" cy="28899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вал 7"/>
          <p:cNvSpPr/>
          <p:nvPr/>
        </p:nvSpPr>
        <p:spPr>
          <a:xfrm>
            <a:off x="3779912" y="2996952"/>
            <a:ext cx="1656184" cy="158417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544" y="3068960"/>
            <a:ext cx="2448272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Bookman Old Style" pitchFamily="18" charset="0"/>
              </a:rPr>
              <a:t>Весенний период </a:t>
            </a:r>
          </a:p>
          <a:p>
            <a:pPr algn="ctr"/>
            <a:r>
              <a:rPr lang="ru-RU" sz="1400" dirty="0" smtClean="0">
                <a:latin typeface="Bookman Old Style" pitchFamily="18" charset="0"/>
              </a:rPr>
              <a:t>2019 года – </a:t>
            </a:r>
          </a:p>
          <a:p>
            <a:pPr algn="ctr"/>
            <a:r>
              <a:rPr lang="ru-RU" sz="1400" dirty="0" smtClean="0">
                <a:latin typeface="Bookman Old Style" pitchFamily="18" charset="0"/>
              </a:rPr>
              <a:t>105 человек</a:t>
            </a:r>
            <a:endParaRPr lang="ru-RU" sz="14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0192" y="3068960"/>
            <a:ext cx="2448272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Bookman Old Style" pitchFamily="18" charset="0"/>
              </a:rPr>
              <a:t>Летний период </a:t>
            </a:r>
          </a:p>
          <a:p>
            <a:pPr algn="ctr"/>
            <a:r>
              <a:rPr lang="ru-RU" sz="1400" dirty="0" smtClean="0">
                <a:latin typeface="Bookman Old Style" pitchFamily="18" charset="0"/>
              </a:rPr>
              <a:t>2019 года – </a:t>
            </a:r>
          </a:p>
          <a:p>
            <a:pPr algn="ctr"/>
            <a:r>
              <a:rPr lang="ru-RU" sz="1400" dirty="0" smtClean="0">
                <a:latin typeface="Bookman Old Style" pitchFamily="18" charset="0"/>
              </a:rPr>
              <a:t>110 человек.</a:t>
            </a:r>
            <a:endParaRPr lang="ru-RU" sz="14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75856" y="5373216"/>
            <a:ext cx="2448272" cy="115212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latin typeface="Bookman Old Style" pitchFamily="18" charset="0"/>
              </a:rPr>
              <a:t>Саноторно-курортное</a:t>
            </a:r>
            <a:r>
              <a:rPr lang="ru-RU" sz="1400" dirty="0" smtClean="0">
                <a:latin typeface="Bookman Old Style" pitchFamily="18" charset="0"/>
              </a:rPr>
              <a:t> объединение «Смена» (</a:t>
            </a:r>
            <a:r>
              <a:rPr lang="ru-RU" sz="1400" dirty="0" err="1" smtClean="0">
                <a:latin typeface="Bookman Old Style" pitchFamily="18" charset="0"/>
              </a:rPr>
              <a:t>Анапский</a:t>
            </a:r>
            <a:r>
              <a:rPr lang="ru-RU" sz="1400" dirty="0" smtClean="0">
                <a:latin typeface="Bookman Old Style" pitchFamily="18" charset="0"/>
              </a:rPr>
              <a:t> район) – </a:t>
            </a:r>
          </a:p>
          <a:p>
            <a:pPr algn="ctr"/>
            <a:r>
              <a:rPr lang="ru-RU" sz="1400" dirty="0" smtClean="0">
                <a:latin typeface="Bookman Old Style" pitchFamily="18" charset="0"/>
              </a:rPr>
              <a:t>28 человек</a:t>
            </a:r>
            <a:endParaRPr lang="ru-RU" sz="1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3789040"/>
            <a:ext cx="2808000" cy="108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16 педагогов прошли аттестацию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40152" y="3861048"/>
            <a:ext cx="2808000" cy="108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135 педагогов повысили квалификацию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63888" y="2852936"/>
            <a:ext cx="2160240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Количество педагогов  370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03848" y="1124744"/>
            <a:ext cx="2808000" cy="108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227 учителей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2276872"/>
            <a:ext cx="2808000" cy="108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115 воспитателей дошкольного образования 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84168" y="2276872"/>
            <a:ext cx="2808000" cy="108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28 педагогов дополнительного образования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71800" y="5157192"/>
            <a:ext cx="3240360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29 педагогов (8 %) имеют государственные и ведомственные награды</a:t>
            </a:r>
            <a:endParaRPr lang="ru-RU" sz="1600" dirty="0">
              <a:latin typeface="Bookman Old Style" pitchFamily="18" charset="0"/>
            </a:endParaRPr>
          </a:p>
        </p:txBody>
      </p:sp>
      <p:pic>
        <p:nvPicPr>
          <p:cNvPr id="33794" name="Picture 2" descr="http://eduportal44.ru/BuyR/dsDelfin/SiteAssets/DocLib59/%D0%9A%D1%80%D0%B0%D1%82%D0%BA%D0%BE%20%D0%BE%D0%B1%D0%BE%20%D0%BC%D0%BD%D0%B5/%D0%B2%D0%BE%D1%81%D0%BF%D0%B8%D1%82%D0%B0%D1%82%D0%B5%D0%BB%D1%8C2.jpg"/>
          <p:cNvPicPr>
            <a:picLocks noChangeAspect="1" noChangeArrowheads="1"/>
          </p:cNvPicPr>
          <p:nvPr/>
        </p:nvPicPr>
        <p:blipFill>
          <a:blip r:embed="rId2" cstate="print"/>
          <a:srcRect l="26578" r="27649"/>
          <a:stretch>
            <a:fillRect/>
          </a:stretch>
        </p:blipFill>
        <p:spPr bwMode="auto">
          <a:xfrm>
            <a:off x="899592" y="188640"/>
            <a:ext cx="1296144" cy="1592826"/>
          </a:xfrm>
          <a:prstGeom prst="rect">
            <a:avLst/>
          </a:prstGeom>
          <a:noFill/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2267744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Система образования Пудожского муниципального района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788024" y="980728"/>
            <a:ext cx="2808000" cy="108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«Учитель будущего»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12160" y="2348880"/>
            <a:ext cx="2808000" cy="108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«Успех каждого ребенка»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47864" y="2852936"/>
            <a:ext cx="2376264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«Демография» «Образование»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31640" y="980728"/>
            <a:ext cx="2808000" cy="108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«Современная школа»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512" y="3717032"/>
            <a:ext cx="2808000" cy="12240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«Содействие занятости женщин - создание условий дошкольного образования для детей в возрасте до трех лет»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2348880"/>
            <a:ext cx="2808000" cy="108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«Цифровая образовательная среда»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15616" y="5085184"/>
            <a:ext cx="3240360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«Поддержка семей, имеющих детей»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2040" y="5085184"/>
            <a:ext cx="3240000" cy="1224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«Спорт – норма жизни»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12160" y="3789040"/>
            <a:ext cx="2808000" cy="108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«Социальная активность»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012160" y="980728"/>
            <a:ext cx="2808000" cy="3600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Необходимо создать условия для осуществления трудовой деятельности женщин, имеющих детей, включая достижение 100-процентной доступности дошкольного образования для детей в возрасте до трех лет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19872" y="1988840"/>
            <a:ext cx="2376264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«Демография»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1412776"/>
            <a:ext cx="2808000" cy="216024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проект «Содействие занятости женщин - создание условий дошкольного образования для детей в возрасте до трех лет»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7544" y="5373216"/>
            <a:ext cx="3240360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городе – 65 %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92080" y="5373216"/>
            <a:ext cx="3240000" cy="1224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селе – 35 %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99792" y="4005064"/>
            <a:ext cx="3240360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 2019 году ДОУ должны посещать воспитанники </a:t>
            </a:r>
          </a:p>
          <a:p>
            <a:pPr algn="ctr"/>
            <a:r>
              <a:rPr lang="ru-RU" sz="2000" dirty="0" smtClean="0"/>
              <a:t>в возрасте до 3-х лет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995936" y="980728"/>
            <a:ext cx="2376264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«Демография»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1628800"/>
            <a:ext cx="3240360" cy="1584176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проект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«Поддержка семей, имеющих детей»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2040" y="2636912"/>
            <a:ext cx="3240000" cy="39604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Задача - увеличить количество услуг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родителей, в том числе с привлечением некоммерческих организаций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779912" y="1052736"/>
            <a:ext cx="3168352" cy="15121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Переход на персонифицированное финансирование дополнительного образования детей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1124744"/>
            <a:ext cx="2808000" cy="93598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проект «Успех каждого ребенка»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47864" y="2852936"/>
            <a:ext cx="2376264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«Образование»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67944" y="4653136"/>
            <a:ext cx="4824536" cy="18722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разработка  и внедрение  не менее одной </a:t>
            </a:r>
            <a:r>
              <a:rPr lang="ru-RU" sz="2000" dirty="0" err="1" smtClean="0"/>
              <a:t>разноуровневой</a:t>
            </a:r>
            <a:r>
              <a:rPr lang="ru-RU" sz="2000" dirty="0" smtClean="0"/>
              <a:t> (ознакомительной, базовой, продвинутой) программы дополнительного образования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2492896"/>
            <a:ext cx="2808000" cy="158417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Доля охваченных дополнительным образованием детей </a:t>
            </a:r>
          </a:p>
          <a:p>
            <a:pPr algn="ctr"/>
            <a:r>
              <a:rPr lang="ru-RU" sz="1600" dirty="0" smtClean="0"/>
              <a:t>в возрасте от 5 до 18 лет   </a:t>
            </a:r>
          </a:p>
          <a:p>
            <a:pPr algn="ctr"/>
            <a:r>
              <a:rPr lang="ru-RU" sz="1600" dirty="0" smtClean="0"/>
              <a:t>в 2019-2021 гг. </a:t>
            </a:r>
          </a:p>
          <a:p>
            <a:pPr algn="ctr"/>
            <a:r>
              <a:rPr lang="ru-RU" sz="1600" dirty="0" smtClean="0"/>
              <a:t>не менее 75%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1560" y="4509120"/>
            <a:ext cx="2808000" cy="17281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Доля охваченных дополнительными общеразвивающими программами технической и естественнонаучной направленности </a:t>
            </a:r>
          </a:p>
          <a:p>
            <a:pPr algn="ctr"/>
            <a:r>
              <a:rPr lang="ru-RU" sz="1600" dirty="0" smtClean="0"/>
              <a:t>не менее 15%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868144" y="2780928"/>
            <a:ext cx="3096344" cy="15121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Создание  муниципального (опорного) центра дополнительного образования детей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Bookman Old Style" pitchFamily="18" charset="0"/>
              </a:rPr>
              <a:t>Спад рождаемости за последние 4 года </a:t>
            </a:r>
            <a:br>
              <a:rPr lang="ru-RU" sz="2200" b="1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Bookman Old Style" pitchFamily="18" charset="0"/>
              </a:rPr>
              <a:t>в Пудожском муниципальном районе</a:t>
            </a:r>
            <a:endParaRPr lang="ru-RU" sz="2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5220072" y="2780928"/>
            <a:ext cx="288032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городе – 64 %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072" y="3573016"/>
            <a:ext cx="288032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селе – 36 %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1520" y="2780928"/>
            <a:ext cx="4392488" cy="12961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Охват детей дополнительными общеразвивающими программами технической и естественно научной направленности по нарастающей до 2024 г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980728"/>
            <a:ext cx="3240360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Охват детей дополнительным образованием, к концу 2019 года не менее 75%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95936" y="1052736"/>
            <a:ext cx="2664296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городе – 66 %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95936" y="1844824"/>
            <a:ext cx="2736304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селе – 34 %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520" y="4653136"/>
            <a:ext cx="3888432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Охват системой персонифицированного финансирования дополнительного образования по нарастающей до 2024 г.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60032" y="4725144"/>
            <a:ext cx="288032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городе – 65 %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60032" y="5517232"/>
            <a:ext cx="288032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селе – 35 %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5220072" y="2780928"/>
            <a:ext cx="288032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городе – 63 %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072" y="3573016"/>
            <a:ext cx="288032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селе – 37%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1520" y="2780928"/>
            <a:ext cx="3672408" cy="12961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Реализация проекта </a:t>
            </a:r>
          </a:p>
          <a:p>
            <a:pPr algn="ctr"/>
            <a:r>
              <a:rPr lang="ru-RU" sz="2000" dirty="0" smtClean="0"/>
              <a:t>«Билет в будущее»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980728"/>
            <a:ext cx="3240360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Участие в открытых </a:t>
            </a:r>
            <a:r>
              <a:rPr lang="en-US" sz="2000" dirty="0" smtClean="0"/>
              <a:t>on-line</a:t>
            </a:r>
            <a:r>
              <a:rPr lang="ru-RU" sz="2000" dirty="0" smtClean="0"/>
              <a:t> уроках «</a:t>
            </a:r>
            <a:r>
              <a:rPr lang="ru-RU" sz="2000" dirty="0" err="1" smtClean="0"/>
              <a:t>Проектория</a:t>
            </a:r>
            <a:r>
              <a:rPr lang="ru-RU" sz="2000" dirty="0" smtClean="0"/>
              <a:t>», «Уроки настоящего»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95936" y="1052736"/>
            <a:ext cx="2664296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городе – 64 %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95936" y="1844824"/>
            <a:ext cx="2736304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селе – 36 %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520" y="4653136"/>
            <a:ext cx="3888432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Охват детей с ОВЗ, обучающихся по дополнительным общеобразовательным программам по нарастающей </a:t>
            </a:r>
          </a:p>
          <a:p>
            <a:pPr algn="ctr"/>
            <a:r>
              <a:rPr lang="ru-RU" sz="2000" dirty="0" smtClean="0"/>
              <a:t>до 2024 г.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60032" y="4725144"/>
            <a:ext cx="288032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городе – 65 %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60032" y="5517232"/>
            <a:ext cx="288032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селе – 35 %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11560" y="1268760"/>
            <a:ext cx="3168352" cy="1368152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проект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«Учитель будущего»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47864" y="2852936"/>
            <a:ext cx="2376264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«Образование»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868144" y="3573016"/>
            <a:ext cx="3096344" cy="24482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Новая система аттестации предполагает  присвоение новых квалификационных категорий в соответствии со сферой образовательной деятельности педагога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0112" y="1340768"/>
            <a:ext cx="2808000" cy="14401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Внедрение </a:t>
            </a:r>
          </a:p>
          <a:p>
            <a:pPr algn="ctr"/>
            <a:r>
              <a:rPr lang="ru-RU" sz="2000" dirty="0" smtClean="0"/>
              <a:t>новой системы учительского роста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55576" y="4365104"/>
            <a:ext cx="2808000" cy="20162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Усовершенствованная  форма аттестации учителей на основе единых федеральных оценочных материалов 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940152" y="1052736"/>
            <a:ext cx="3024336" cy="38164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Подготовка  </a:t>
            </a:r>
            <a:r>
              <a:rPr lang="ru-RU" dirty="0" smtClean="0"/>
              <a:t>кадров. </a:t>
            </a:r>
          </a:p>
          <a:p>
            <a:pPr algn="ctr"/>
            <a:r>
              <a:rPr lang="ru-RU" dirty="0" smtClean="0"/>
              <a:t>Не  менее 8% педагогических работников общего образования, прошедших повышение квалификации в рамках периодической аттестации в цифровой форме с использованием информационного ресурса «одного </a:t>
            </a:r>
            <a:r>
              <a:rPr lang="ru-RU" sz="2000" dirty="0" smtClean="0"/>
              <a:t>окна» 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48" y="1412776"/>
            <a:ext cx="2592288" cy="12960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Создание  федеральной цифровой платформы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47864" y="2852936"/>
            <a:ext cx="2376264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«Образование»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2924944"/>
            <a:ext cx="2808000" cy="14401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Обновление  информационно-коммуникационной инфраструктуры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1052736"/>
            <a:ext cx="2880320" cy="122413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проект «Цифровая образовательная среда»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4581128"/>
            <a:ext cx="2808000" cy="1800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Не менее 5 % обучающихся по программам общего образования, для которых формируется цифровой образовательный профиль и индивидуальный план обучения 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83968" y="4869160"/>
            <a:ext cx="4536504" cy="1800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не менее 3% обучающихся по программам общего образования использующих федеральную информационно-сервисную платформу цифровой образовательной среды для «горизонтального» обучения и неформального образования</a:t>
            </a:r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580112" y="1124744"/>
            <a:ext cx="3312368" cy="17281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Обновление  содержания и методов обучения предметной области «Технология» и других предметных областей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47864" y="2852936"/>
            <a:ext cx="2376264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«Образование»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7544" y="1124744"/>
            <a:ext cx="2808000" cy="10800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проект «Современная школа»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536" y="3933056"/>
            <a:ext cx="2808000" cy="25202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Коллективные творческие дела, элементы прикладных экономических знаний и предпринимательской деятельности, обеспечивающие освоение обучающимися базовых навыков и умений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2492896"/>
            <a:ext cx="2808000" cy="108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Внедрение  информационных технологий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40152" y="2996952"/>
            <a:ext cx="3024336" cy="3600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Обновление  материально-технической базы для реализации основных и дополнительных общеобразовательных программ цифрового, естественнонаучного и гуманитарного профилей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076056" y="1196752"/>
            <a:ext cx="3168352" cy="14401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Подготовка спортивного резерва и развитие спортивной инфраструктуры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91880" y="5013176"/>
            <a:ext cx="5112568" cy="15120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Вовлечение граждан в подготовку и выполнение нормативов Всероссийского физкультурно-спортивного комплекса "Готов к труду и обороне"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2924944"/>
            <a:ext cx="2808000" cy="25202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Цель  - доведение к 2024 г. до 55% доли граждан, систематически занимающихся физической культурой и спортом путем мотивации населения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9552" y="1124744"/>
            <a:ext cx="2951968" cy="1224000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проект «Спорт – норма жизни»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12160" y="3068960"/>
            <a:ext cx="2880320" cy="15121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Активизация  спортивно-массовой работы на всех уровнях и в корпоративной среде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2852936"/>
            <a:ext cx="2376264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«Демография»</a:t>
            </a:r>
            <a:endParaRPr lang="ru-RU" sz="20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788024" y="980728"/>
            <a:ext cx="3960440" cy="15121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Развитие талантов и способностей у детей и молодежи, путем поддержки общественных инициатив </a:t>
            </a:r>
          </a:p>
          <a:p>
            <a:pPr algn="ctr"/>
            <a:r>
              <a:rPr lang="ru-RU" sz="2000" dirty="0" smtClean="0"/>
              <a:t>и проектов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40152" y="3068960"/>
            <a:ext cx="2952328" cy="14401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Вовлечение к 2024 году 20% граждан в добровольческую деятельность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47864" y="2852936"/>
            <a:ext cx="2376264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«Образование»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067944" y="5085184"/>
            <a:ext cx="3240048" cy="12240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Вовлечение к 2024 году  45% молодежи в творческую деятельность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2348880"/>
            <a:ext cx="2808000" cy="40324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Цель- воспитание гармонично развитой и социально ответственной личности на основе духовно-нравственных ценностей народов Российской Федерации, исторических и национально-культурных традиций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640" y="188640"/>
            <a:ext cx="6480720" cy="562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Национальные проекты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3528" y="1124744"/>
            <a:ext cx="2808000" cy="10800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проект «Социальная активность»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E:\на сегодня\cMlPDHuiwd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59598"/>
            <a:ext cx="8229600" cy="44071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000" b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7000" b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sz="7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  <a:endParaRPr lang="ru-RU" sz="7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7296" y="332656"/>
            <a:ext cx="6336704" cy="72008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Система дошкольного образования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Picture 2" descr="https://www.lider-press.by/images/articles/2013/september/detsa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0648"/>
            <a:ext cx="1236865" cy="936104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499992" y="1196752"/>
            <a:ext cx="4176464" cy="115212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Основные показатели эффективной работы ДОУ</a:t>
            </a:r>
          </a:p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600" b="1" dirty="0" smtClean="0">
                <a:latin typeface="Bookman Old Style" pitchFamily="18" charset="0"/>
              </a:rPr>
              <a:t>Посещаемость</a:t>
            </a:r>
          </a:p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2017-2018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уч.г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 – 78%</a:t>
            </a:r>
          </a:p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600" b="1" dirty="0" smtClean="0">
                <a:latin typeface="Bookman Old Style" pitchFamily="18" charset="0"/>
              </a:rPr>
              <a:t>2018 -2019 </a:t>
            </a:r>
            <a:r>
              <a:rPr lang="ru-RU" sz="1600" b="1" dirty="0" err="1" smtClean="0">
                <a:latin typeface="Bookman Old Style" pitchFamily="18" charset="0"/>
              </a:rPr>
              <a:t>уч.г</a:t>
            </a:r>
            <a:r>
              <a:rPr lang="ru-RU" sz="1600" b="1" dirty="0" smtClean="0">
                <a:latin typeface="Bookman Old Style" pitchFamily="18" charset="0"/>
              </a:rPr>
              <a:t>. – 79%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graphicFrame>
        <p:nvGraphicFramePr>
          <p:cNvPr id="15" name="Содержимое 14"/>
          <p:cNvGraphicFramePr>
            <a:graphicFrameLocks noGrp="1"/>
          </p:cNvGraphicFramePr>
          <p:nvPr>
            <p:ph idx="1"/>
          </p:nvPr>
        </p:nvGraphicFramePr>
        <p:xfrm>
          <a:off x="467544" y="1268760"/>
          <a:ext cx="835292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naSashkova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5229200"/>
            <a:ext cx="1800225" cy="1419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203032" cy="6480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общего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60032" y="2780928"/>
            <a:ext cx="3744416" cy="158417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Во всех ОО района доля школьников, обучающихся по ФГОС, в общей численности обучающихся в начальной школе - 100%, 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в 5-9 классах – 84 %</a:t>
            </a:r>
          </a:p>
          <a:p>
            <a:pPr algn="ctr"/>
            <a:r>
              <a:rPr lang="ru-RU" dirty="0">
                <a:latin typeface="Bookman Old Style" pitchFamily="18" charset="0"/>
              </a:rPr>
              <a:t>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52120" y="4437112"/>
            <a:ext cx="3240360" cy="16561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86 % обучающихся общеобразовательных организаций района осваивают учебные программы в соответствии с требованиями ФГОС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1196752"/>
            <a:ext cx="3240360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Цифры приема в 1 класс: 2018 год – 235 человек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2019 год – </a:t>
            </a:r>
            <a:r>
              <a:rPr lang="ru-RU" sz="1600" smtClean="0">
                <a:latin typeface="Bookman Old Style" pitchFamily="18" charset="0"/>
              </a:rPr>
              <a:t>242 человека</a:t>
            </a:r>
            <a:endParaRPr lang="ru-RU" sz="1600" dirty="0" smtClean="0">
              <a:latin typeface="Bookman Old Style" pitchFamily="18" charset="0"/>
            </a:endParaRPr>
          </a:p>
        </p:txBody>
      </p:sp>
      <p:pic>
        <p:nvPicPr>
          <p:cNvPr id="9" name="Picture 6" descr="https://2.bp.blogspot.com/-1R7XpNvD7mo/VW_zuZP6CQI/AAAAAAAARzA/OfDtVFNuW_A/s1600/0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16632"/>
            <a:ext cx="1368152" cy="1026114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251520" y="3140968"/>
            <a:ext cx="4032448" cy="129614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Во всех 4-х классах введено преподавание комплексного учебного курса «Основы религиозных культур и светской этики»:</a:t>
            </a:r>
          </a:p>
          <a:p>
            <a:pPr algn="ctr"/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509120"/>
            <a:ext cx="35283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Основы светской этики – 76 %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5085184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Основы православной культуры – 24 %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067944" y="1196752"/>
            <a:ext cx="4680520" cy="15121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В МКОУ СОШ п. Пяльма и 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МКОУ СОШ п. Шальский доля школьников, обучающихся по ФГОС, 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в общей численности обучающихся 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в начальной школе - 100%, 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в 5-9 классах – 100 %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5544616" cy="63408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общего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832" y="1196752"/>
            <a:ext cx="3240360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13 школ (в том числе 11 – сельские):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Bookman Old Style" pitchFamily="18" charset="0"/>
              </a:rPr>
              <a:t>средние – 7 (в том числе 6 – сельские)</a:t>
            </a:r>
          </a:p>
          <a:p>
            <a:pPr algn="ctr"/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2174 обучающихся 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44208" y="1628800"/>
            <a:ext cx="2592288" cy="10801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2 </a:t>
            </a:r>
            <a:r>
              <a:rPr lang="ru-RU" sz="1600" dirty="0" err="1" smtClean="0">
                <a:latin typeface="Bookman Old Style" pitchFamily="18" charset="0"/>
              </a:rPr>
              <a:t>очно-заочноых</a:t>
            </a:r>
            <a:r>
              <a:rPr lang="ru-RU" sz="1600" dirty="0" smtClean="0">
                <a:latin typeface="Bookman Old Style" pitchFamily="18" charset="0"/>
              </a:rPr>
              <a:t> школы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6</a:t>
            </a:r>
            <a:r>
              <a:rPr lang="ru-RU" sz="1600" dirty="0" smtClean="0">
                <a:latin typeface="Bookman Old Style" pitchFamily="18" charset="0"/>
              </a:rPr>
              <a:t> обучающихся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700808"/>
            <a:ext cx="2520280" cy="10801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1 школа с профильными классами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205 обучающихся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4869160"/>
            <a:ext cx="3168352" cy="914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14 школьных автобусов</a:t>
            </a:r>
          </a:p>
          <a:p>
            <a:pPr algn="ctr"/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подвоз - 188 обучающихся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14612" y="3284984"/>
            <a:ext cx="3786214" cy="157277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15 школьных столовых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охват одноразовым горячим </a:t>
            </a:r>
            <a:r>
              <a:rPr lang="ru-RU" sz="1600" smtClean="0">
                <a:latin typeface="Bookman Old Style" pitchFamily="18" charset="0"/>
              </a:rPr>
              <a:t>питанием – </a:t>
            </a:r>
            <a:r>
              <a:rPr lang="ru-RU" sz="1600" smtClean="0">
                <a:solidFill>
                  <a:schemeClr val="tx1"/>
                </a:solidFill>
                <a:latin typeface="Bookman Old Style" pitchFamily="18" charset="0"/>
              </a:rPr>
              <a:t>810 </a:t>
            </a:r>
            <a:r>
              <a:rPr lang="ru-RU" sz="1600" dirty="0" smtClean="0">
                <a:latin typeface="Bookman Old Style" pitchFamily="18" charset="0"/>
              </a:rPr>
              <a:t>школьников</a:t>
            </a:r>
            <a:r>
              <a:rPr lang="ru-RU" sz="1600" smtClean="0">
                <a:latin typeface="Bookman Old Style" pitchFamily="18" charset="0"/>
              </a:rPr>
              <a:t>, 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двухразовым горячим питанием – 1613 школьников</a:t>
            </a:r>
            <a:endParaRPr lang="ru-RU" sz="1600" dirty="0">
              <a:latin typeface="Bookman Old Style" pitchFamily="18" charset="0"/>
            </a:endParaRPr>
          </a:p>
        </p:txBody>
      </p:sp>
      <p:pic>
        <p:nvPicPr>
          <p:cNvPr id="1026" name="Picture 2" descr="C:\Users\AnnaSashkova\Desktop\1506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5517232"/>
            <a:ext cx="2088232" cy="1132866"/>
          </a:xfrm>
          <a:prstGeom prst="rect">
            <a:avLst/>
          </a:prstGeom>
          <a:noFill/>
        </p:spPr>
      </p:pic>
      <p:pic>
        <p:nvPicPr>
          <p:cNvPr id="1028" name="Picture 4" descr="https://56nv.ru/sites/default/files/textnews_images/stolovaya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764" y="3068960"/>
            <a:ext cx="2372028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2.bp.blogspot.com/-1R7XpNvD7mo/VW_zuZP6CQI/AAAAAAAARzA/OfDtVFNuW_A/s1600/0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188640"/>
            <a:ext cx="1368152" cy="1026114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6551712" y="3284984"/>
            <a:ext cx="2592288" cy="10801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1 центр </a:t>
            </a:r>
            <a:r>
              <a:rPr lang="ru-RU" sz="1600" dirty="0" err="1" smtClean="0">
                <a:latin typeface="Bookman Old Style" pitchFamily="18" charset="0"/>
              </a:rPr>
              <a:t>психолого-медико-соиального</a:t>
            </a:r>
            <a:r>
              <a:rPr lang="ru-RU" sz="1600" dirty="0" smtClean="0">
                <a:latin typeface="Bookman Old Style" pitchFamily="18" charset="0"/>
              </a:rPr>
              <a:t> сопровождения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39</a:t>
            </a:r>
            <a:r>
              <a:rPr lang="ru-RU" sz="1600" dirty="0" smtClean="0">
                <a:latin typeface="Bookman Old Style" pitchFamily="18" charset="0"/>
              </a:rPr>
              <a:t> обучающихся</a:t>
            </a:r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2011354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«Создание в общеобразовательных организациях, расположенных в сельской местности, условий для занятия физической культурой и спортом»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026" name="Picture 2" descr="C:\Users\Компьютер\Desktop\копия\педагогическая конференция 2019\фото\20190827_123025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41490" y="2858916"/>
            <a:ext cx="4011887" cy="3008915"/>
          </a:xfrm>
          <a:prstGeom prst="rect">
            <a:avLst/>
          </a:prstGeom>
          <a:noFill/>
        </p:spPr>
      </p:pic>
      <p:pic>
        <p:nvPicPr>
          <p:cNvPr id="1029" name="Picture 5" descr="C:\Users\Компьютер\Desktop\копия\педагогическая конференция 2019\фото\20190827_123016[1]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724405" y="2871780"/>
            <a:ext cx="3924293" cy="2943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275040" cy="6480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общего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3500438"/>
            <a:ext cx="3096344" cy="93610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Bookman Old Style" pitchFamily="18" charset="0"/>
              </a:rPr>
              <a:t>Оставлены по рекомендации ПМПК </a:t>
            </a:r>
          </a:p>
          <a:p>
            <a:pPr algn="ctr"/>
            <a:r>
              <a:rPr lang="ru-RU" sz="1600" b="1" dirty="0" smtClean="0">
                <a:latin typeface="Bookman Old Style" pitchFamily="18" charset="0"/>
              </a:rPr>
              <a:t>на повторное обучение</a:t>
            </a:r>
            <a:endParaRPr lang="ru-RU" sz="1600" b="1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3571876"/>
            <a:ext cx="3429024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Качество знаний </a:t>
            </a:r>
          </a:p>
          <a:p>
            <a:pPr algn="ctr"/>
            <a:r>
              <a:rPr lang="ru-RU" b="1" dirty="0" smtClean="0">
                <a:latin typeface="Bookman Old Style" pitchFamily="18" charset="0"/>
              </a:rPr>
              <a:t>в 1 – 4 классах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1071546"/>
            <a:ext cx="4299390" cy="6617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atin typeface="Bookman Old Style" pitchFamily="18" charset="0"/>
              </a:rPr>
              <a:t>Начальное общее образование – 919 человек</a:t>
            </a:r>
          </a:p>
        </p:txBody>
      </p:sp>
      <p:pic>
        <p:nvPicPr>
          <p:cNvPr id="9" name="Picture 6" descr="https://2.bp.blogspot.com/-1R7XpNvD7mo/VW_zuZP6CQI/AAAAAAAARzA/OfDtVFNuW_A/s1600/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6632"/>
            <a:ext cx="1368152" cy="1026114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4427984" y="4725144"/>
            <a:ext cx="4536504" cy="18722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42,2 %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43,7%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5656" y="1785926"/>
            <a:ext cx="6120680" cy="13550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Обученность в 1 – 4 классах в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99%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99%</a:t>
            </a:r>
          </a:p>
          <a:p>
            <a:pPr algn="just">
              <a:buFontTx/>
              <a:buChar char="-"/>
            </a:pP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7544" y="4725144"/>
            <a:ext cx="3456384" cy="1872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учебный год – 10 обучающихся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учебный год – 5 обучающихся</a:t>
            </a:r>
          </a:p>
          <a:p>
            <a:pPr algn="ctr"/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275040" cy="6480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общего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3500438"/>
            <a:ext cx="3096344" cy="93610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latin typeface="Bookman Old Style" pitchFamily="18" charset="0"/>
              </a:rPr>
              <a:t>Аттестаты </a:t>
            </a:r>
          </a:p>
          <a:p>
            <a:pPr algn="ctr"/>
            <a:r>
              <a:rPr lang="ru-RU" sz="2000" b="1" smtClean="0">
                <a:latin typeface="Bookman Old Style" pitchFamily="18" charset="0"/>
              </a:rPr>
              <a:t>с </a:t>
            </a:r>
            <a:r>
              <a:rPr lang="ru-RU" sz="2000" b="1" dirty="0" smtClean="0">
                <a:latin typeface="Bookman Old Style" pitchFamily="18" charset="0"/>
              </a:rPr>
              <a:t>отличием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3571876"/>
            <a:ext cx="3429024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Качество знаний </a:t>
            </a:r>
          </a:p>
          <a:p>
            <a:pPr algn="ctr"/>
            <a:r>
              <a:rPr lang="ru-RU" b="1" dirty="0" smtClean="0">
                <a:latin typeface="Bookman Old Style" pitchFamily="18" charset="0"/>
              </a:rPr>
              <a:t>в 5 – 9 классах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1071546"/>
            <a:ext cx="4299390" cy="6617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atin typeface="Bookman Old Style" pitchFamily="18" charset="0"/>
              </a:rPr>
              <a:t>Основное общее образование – </a:t>
            </a:r>
          </a:p>
          <a:p>
            <a:pPr algn="ctr"/>
            <a:r>
              <a:rPr lang="ru-RU" sz="1600" b="1" i="1" dirty="0" smtClean="0">
                <a:latin typeface="Bookman Old Style" pitchFamily="18" charset="0"/>
              </a:rPr>
              <a:t>1060 человек</a:t>
            </a:r>
          </a:p>
        </p:txBody>
      </p:sp>
      <p:pic>
        <p:nvPicPr>
          <p:cNvPr id="9" name="Picture 6" descr="https://2.bp.blogspot.com/-1R7XpNvD7mo/VW_zuZP6CQI/AAAAAAAARzA/OfDtVFNuW_A/s1600/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6632"/>
            <a:ext cx="1368152" cy="1026114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4427984" y="4725144"/>
            <a:ext cx="4536504" cy="18722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31 %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31,7%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5656" y="1785926"/>
            <a:ext cx="6120680" cy="13550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Обученность в 5 – 9 классах в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99,4%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99,3%</a:t>
            </a:r>
          </a:p>
          <a:p>
            <a:pPr algn="just">
              <a:buFontTx/>
              <a:buChar char="-"/>
            </a:pP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7544" y="4725144"/>
            <a:ext cx="3456384" cy="1872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учебный год – 4 обучающихся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учебный год – 8 обучающихся</a:t>
            </a:r>
          </a:p>
          <a:p>
            <a:pPr algn="ctr"/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2222</TotalTime>
  <Words>1854</Words>
  <Application>Microsoft Office PowerPoint</Application>
  <PresentationFormat>Экран (4:3)</PresentationFormat>
  <Paragraphs>315</Paragraphs>
  <Slides>38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Тема Office</vt:lpstr>
      <vt:lpstr>Acrobat Document</vt:lpstr>
      <vt:lpstr>Слайд 1</vt:lpstr>
      <vt:lpstr> Система образования  Пудожского муниципального района </vt:lpstr>
      <vt:lpstr>Спад рождаемости за последние 4 года  в Пудожском муниципальном районе</vt:lpstr>
      <vt:lpstr>Система дошкольного образования</vt:lpstr>
      <vt:lpstr>Система общего образования</vt:lpstr>
      <vt:lpstr>Система общего образования</vt:lpstr>
      <vt:lpstr>«Создание в общеобразовательных организациях, расположенных в сельской местности, условий для занятия физической культурой и спортом»</vt:lpstr>
      <vt:lpstr>Система общего образования</vt:lpstr>
      <vt:lpstr>Система общего образования</vt:lpstr>
      <vt:lpstr>Система общего образования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Награждение талантливой молодежи Республики Карелия  в номинации «Социально-значимая и общественная деятельность» (декабрь 2018 г.)</vt:lpstr>
      <vt:lpstr>Система дополнительного образования</vt:lpstr>
      <vt:lpstr>Участие в открытии благотворительного кинофорума «Детский КиноМай в Карелии-2018»   Герцен Светлана, волонтер  «Лиги добра» – Победитель республиканского конкурса «Спешите делать добро!»</vt:lpstr>
      <vt:lpstr>Победители Регионального этапа конкурса  «Добровольцы России-2018» (сентябрь 2018 г.)</vt:lpstr>
      <vt:lpstr>Участие в метапредметных днях в п.Пяозерский Лоухского района (январь 2019 г.)</vt:lpstr>
      <vt:lpstr>Слайд 23</vt:lpstr>
      <vt:lpstr>Отдых и оздоровление 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AnnaSashkova</dc:creator>
  <cp:lastModifiedBy>User</cp:lastModifiedBy>
  <cp:revision>323</cp:revision>
  <dcterms:created xsi:type="dcterms:W3CDTF">2018-08-15T08:06:40Z</dcterms:created>
  <dcterms:modified xsi:type="dcterms:W3CDTF">2019-08-28T21:40:19Z</dcterms:modified>
</cp:coreProperties>
</file>