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92" r:id="rId2"/>
    <p:sldId id="265" r:id="rId3"/>
    <p:sldId id="291" r:id="rId4"/>
    <p:sldId id="264" r:id="rId5"/>
    <p:sldId id="268" r:id="rId6"/>
    <p:sldId id="313" r:id="rId7"/>
    <p:sldId id="293" r:id="rId8"/>
    <p:sldId id="314" r:id="rId9"/>
    <p:sldId id="321" r:id="rId10"/>
    <p:sldId id="315" r:id="rId11"/>
    <p:sldId id="270" r:id="rId12"/>
    <p:sldId id="294" r:id="rId13"/>
    <p:sldId id="269" r:id="rId14"/>
    <p:sldId id="312" r:id="rId15"/>
    <p:sldId id="275" r:id="rId16"/>
    <p:sldId id="300" r:id="rId17"/>
    <p:sldId id="304" r:id="rId18"/>
    <p:sldId id="317" r:id="rId19"/>
    <p:sldId id="320" r:id="rId20"/>
    <p:sldId id="305" r:id="rId21"/>
    <p:sldId id="306" r:id="rId22"/>
    <p:sldId id="307" r:id="rId23"/>
    <p:sldId id="318" r:id="rId24"/>
    <p:sldId id="308" r:id="rId25"/>
    <p:sldId id="309" r:id="rId26"/>
    <p:sldId id="310" r:id="rId27"/>
    <p:sldId id="311" r:id="rId28"/>
    <p:sldId id="319" r:id="rId29"/>
  </p:sldIdLst>
  <p:sldSz cx="9144000" cy="6858000" type="screen4x3"/>
  <p:notesSz cx="6735763" cy="9799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Ляшенко Елена Ивановна" initials="ЛЕИ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33CCFF"/>
    <a:srgbClr val="F1412F"/>
    <a:srgbClr val="FF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E:\&#1085;&#1072;%20&#1089;&#1077;&#1075;&#1086;&#1076;&#1085;&#1103;\&#1076;&#1080;&#1072;&#1075;&#1088;&#1072;&#1084;&#1084;&#1099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6975308641975405E-2"/>
          <c:y val="0.14476190476190526"/>
          <c:w val="0.56598376591814858"/>
          <c:h val="0.82730158730158765"/>
        </c:manualLayout>
      </c:layout>
      <c:pie3DChart>
        <c:varyColors val="1"/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3713083218017352"/>
          <c:y val="0.28897644608488077"/>
          <c:w val="0.35360989992652081"/>
          <c:h val="0.68622783380719965"/>
        </c:manualLayout>
      </c:layout>
      <c:txPr>
        <a:bodyPr/>
        <a:lstStyle/>
        <a:p>
          <a:pPr>
            <a:defRPr>
              <a:latin typeface="Bookman Old Style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1666666666666666E-3"/>
          <c:y val="0.17926574803149606"/>
          <c:w val="0.6020833333333333"/>
          <c:h val="0.820734251968503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3"/>
            <c:explosion val="24"/>
          </c:dPt>
          <c:cat>
            <c:strRef>
              <c:f>Лист1!$A$2:$A$5</c:f>
              <c:strCache>
                <c:ptCount val="4"/>
                <c:pt idx="0">
                  <c:v>МКОУ ЦПМСС</c:v>
                </c:pt>
                <c:pt idx="1">
                  <c:v>МКДОУ д/с №1</c:v>
                </c:pt>
                <c:pt idx="2">
                  <c:v>МБУ ДО</c:v>
                </c:pt>
                <c:pt idx="3">
                  <c:v>общеобразовательные учреждения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11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8125000000000004"/>
          <c:y val="0.19056003937007873"/>
          <c:w val="0.41875000000000001"/>
          <c:h val="0.71575492125984252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stacked"/>
        <c:overlap val="100"/>
        <c:axId val="93974528"/>
        <c:axId val="93976064"/>
      </c:barChart>
      <c:catAx>
        <c:axId val="93974528"/>
        <c:scaling>
          <c:orientation val="minMax"/>
        </c:scaling>
        <c:axPos val="b"/>
        <c:tickLblPos val="nextTo"/>
        <c:crossAx val="93976064"/>
        <c:crosses val="autoZero"/>
        <c:auto val="1"/>
        <c:lblAlgn val="ctr"/>
        <c:lblOffset val="100"/>
      </c:catAx>
      <c:valAx>
        <c:axId val="93976064"/>
        <c:scaling>
          <c:orientation val="minMax"/>
        </c:scaling>
        <c:axPos val="l"/>
        <c:majorGridlines/>
        <c:numFmt formatCode="General" sourceLinked="1"/>
        <c:tickLblPos val="nextTo"/>
        <c:crossAx val="93974528"/>
        <c:crosses val="autoZero"/>
        <c:crossBetween val="between"/>
      </c:valAx>
      <c:spPr>
        <a:noFill/>
        <a:ln w="25400">
          <a:noFill/>
        </a:ln>
      </c:spPr>
    </c:plotArea>
    <c:plotVisOnly val="1"/>
  </c:chart>
  <c:txPr>
    <a:bodyPr/>
    <a:lstStyle/>
    <a:p>
      <a:pPr>
        <a:defRPr>
          <a:solidFill>
            <a:srgbClr val="FF0000"/>
          </a:solidFill>
        </a:defRPr>
      </a:pPr>
      <a:endParaRPr lang="ru-RU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5.6080370154950102E-4"/>
          <c:y val="5.511540384401753E-2"/>
          <c:w val="0.73232671859989651"/>
          <c:h val="0.8787461115431640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chemeClr val="accent3">
                  <a:lumMod val="40000"/>
                  <a:lumOff val="60000"/>
                </a:schemeClr>
              </a:solidFill>
            </c:spPr>
          </c:dPt>
          <c:dPt>
            <c:idx val="1"/>
            <c:spPr>
              <a:solidFill>
                <a:srgbClr val="C0504D">
                  <a:lumMod val="75000"/>
                </a:srgbClr>
              </a:solidFill>
            </c:spPr>
          </c:dPt>
          <c:dLbls>
            <c:dLbl>
              <c:idx val="0"/>
              <c:layout>
                <c:manualLayout>
                  <c:x val="-0.27597219589980426"/>
                  <c:y val="7.4631464559493599E-2"/>
                </c:manualLayout>
              </c:layout>
              <c:showVal val="1"/>
            </c:dLbl>
            <c:dLbl>
              <c:idx val="1"/>
              <c:layout>
                <c:manualLayout>
                  <c:x val="0.14156229373206969"/>
                  <c:y val="-9.569683229641189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75%</a:t>
                    </a:r>
                    <a:endParaRPr lang="en-US" dirty="0"/>
                  </a:p>
                </c:rich>
              </c:tx>
              <c:showVal val="1"/>
            </c:dLbl>
            <c:delete val="1"/>
          </c:dLbls>
          <c:cat>
            <c:strRef>
              <c:f>Лист1!$A$2:$A$3</c:f>
              <c:strCache>
                <c:ptCount val="2"/>
                <c:pt idx="0">
                  <c:v>регион</c:v>
                </c:pt>
                <c:pt idx="1">
                  <c:v>район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 formatCode="0.0%">
                  <c:v>0.71300000000000063</c:v>
                </c:pt>
                <c:pt idx="1">
                  <c:v>0.73000000000000065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3442166556657362"/>
          <c:y val="0.12244646428174649"/>
          <c:w val="0.23445434167445489"/>
          <c:h val="0.68896858682368622"/>
        </c:manualLayout>
      </c:layout>
      <c:txPr>
        <a:bodyPr/>
        <a:lstStyle/>
        <a:p>
          <a:pPr>
            <a:defRPr sz="1000">
              <a:latin typeface="Bookman Old Style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0.13429</cdr:x>
      <cdr:y>0.14389</cdr:y>
    </cdr:from>
    <cdr:to>
      <cdr:x>0.78896</cdr:x>
      <cdr:y>0.25717</cdr:y>
    </cdr:to>
    <cdr:sp macro="" textlink="">
      <cdr:nvSpPr>
        <cdr:cNvPr id="2" name="Скругленный прямоугольник 1"/>
        <cdr:cNvSpPr/>
      </cdr:nvSpPr>
      <cdr:spPr>
        <a:xfrm xmlns:a="http://schemas.openxmlformats.org/drawingml/2006/main">
          <a:off x="1152128" y="792088"/>
          <a:ext cx="5616607" cy="623570"/>
        </a:xfrm>
        <a:prstGeom xmlns:a="http://schemas.openxmlformats.org/drawingml/2006/main" prst="roundRect">
          <a:avLst/>
        </a:prstGeom>
        <a:ln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ru-RU" dirty="0" smtClean="0">
              <a:latin typeface="Bookman Old Style" pitchFamily="18" charset="0"/>
            </a:rPr>
            <a:t>3083 воспитанников, обучающихся </a:t>
          </a:r>
          <a:endParaRPr lang="ru-RU" dirty="0">
            <a:latin typeface="Bookman Old Style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0.47249</cdr:x>
      <cdr:y>0.36593</cdr:y>
    </cdr:to>
    <cdr:sp macro="" textlink="">
      <cdr:nvSpPr>
        <cdr:cNvPr id="2" name="Скругленный прямоугольник 1"/>
        <cdr:cNvSpPr/>
      </cdr:nvSpPr>
      <cdr:spPr>
        <a:xfrm xmlns:a="http://schemas.openxmlformats.org/drawingml/2006/main">
          <a:off x="0" y="0"/>
          <a:ext cx="3888432" cy="1656184"/>
        </a:xfrm>
        <a:prstGeom xmlns:a="http://schemas.openxmlformats.org/drawingml/2006/main" prst="round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25400" cap="flat" cmpd="sng" algn="ctr">
          <a:solidFill>
            <a:sysClr val="windowText" lastClr="000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endParaRPr lang="ru-RU" dirty="0" smtClean="0"/>
        </a:p>
        <a:p xmlns:a="http://schemas.openxmlformats.org/drawingml/2006/main">
          <a:pPr algn="ctr"/>
          <a:endParaRPr lang="ru-RU" dirty="0" smtClean="0"/>
        </a:p>
        <a:p xmlns:a="http://schemas.openxmlformats.org/drawingml/2006/main">
          <a:pPr algn="ctr"/>
          <a:r>
            <a:rPr lang="ru-RU" dirty="0" smtClean="0">
              <a:latin typeface="Bookman Old Style" pitchFamily="18" charset="0"/>
            </a:rPr>
            <a:t>1 ДОУ </a:t>
          </a:r>
        </a:p>
        <a:p xmlns:a="http://schemas.openxmlformats.org/drawingml/2006/main">
          <a:pPr algn="ctr"/>
          <a:r>
            <a:rPr lang="ru-RU" dirty="0" smtClean="0"/>
            <a:t>9 сельских школ, реализующих основную общеобразовательную программу дошкольного образования</a:t>
          </a:r>
        </a:p>
        <a:p xmlns:a="http://schemas.openxmlformats.org/drawingml/2006/main">
          <a:pPr algn="ctr"/>
          <a:r>
            <a:rPr lang="ru-RU" dirty="0" smtClean="0">
              <a:latin typeface="Bookman Old Style" pitchFamily="18" charset="0"/>
            </a:rPr>
            <a:t>904 воспитанника</a:t>
          </a:r>
        </a:p>
        <a:p xmlns:a="http://schemas.openxmlformats.org/drawingml/2006/main">
          <a:pPr algn="ctr"/>
          <a:endParaRPr lang="ru-RU" dirty="0" smtClean="0"/>
        </a:p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0.37069</cdr:x>
      <cdr:y>0.39189</cdr:y>
    </cdr:from>
    <cdr:to>
      <cdr:x>1</cdr:x>
      <cdr:y>0.91692</cdr:y>
    </cdr:to>
    <cdr:sp macro="" textlink="">
      <cdr:nvSpPr>
        <cdr:cNvPr id="5" name="Скругленный прямоугольник 4"/>
        <cdr:cNvSpPr/>
      </cdr:nvSpPr>
      <cdr:spPr>
        <a:xfrm xmlns:a="http://schemas.openxmlformats.org/drawingml/2006/main">
          <a:off x="3419872" y="2088232"/>
          <a:ext cx="5256584" cy="2797668"/>
        </a:xfrm>
        <a:prstGeom xmlns:a="http://schemas.openxmlformats.org/drawingml/2006/main" prst="round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25400" cap="flat" cmpd="sng" algn="ctr">
          <a:solidFill>
            <a:srgbClr val="C0504D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2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ru-RU" sz="1600" dirty="0" smtClean="0"/>
        </a:p>
        <a:p xmlns:a="http://schemas.openxmlformats.org/drawingml/2006/main">
          <a:pPr algn="ctr"/>
          <a:r>
            <a:rPr lang="ru-RU" sz="1400" b="1" i="1" dirty="0" smtClean="0">
              <a:latin typeface="Bookman Old Style" pitchFamily="18" charset="0"/>
            </a:rPr>
            <a:t>Обеспечение доступности дошкольного образования для детей с ОВЗ и детей-инвалидов:</a:t>
          </a:r>
        </a:p>
        <a:p xmlns:a="http://schemas.openxmlformats.org/drawingml/2006/main">
          <a:endParaRPr lang="ru-RU" sz="1400" dirty="0" smtClean="0">
            <a:latin typeface="Bookman Old Style" pitchFamily="18" charset="0"/>
          </a:endParaRPr>
        </a:p>
        <a:p xmlns:a="http://schemas.openxmlformats.org/drawingml/2006/main">
          <a:r>
            <a:rPr lang="ru-RU" sz="1400" dirty="0" smtClean="0">
              <a:latin typeface="Bookman Old Style" pitchFamily="18" charset="0"/>
            </a:rPr>
            <a:t>- </a:t>
          </a:r>
          <a:r>
            <a:rPr lang="ru-RU" sz="1400" dirty="0" smtClean="0">
              <a:solidFill>
                <a:schemeClr val="tx1"/>
              </a:solidFill>
              <a:latin typeface="Bookman Old Style" pitchFamily="18" charset="0"/>
            </a:rPr>
            <a:t>В МКДОУ </a:t>
          </a:r>
          <a:r>
            <a:rPr lang="ru-RU" sz="1400" dirty="0" err="1" smtClean="0">
              <a:solidFill>
                <a:schemeClr val="tx1"/>
              </a:solidFill>
              <a:latin typeface="Bookman Old Style" pitchFamily="18" charset="0"/>
            </a:rPr>
            <a:t>д</a:t>
          </a:r>
          <a:r>
            <a:rPr lang="ru-RU" sz="1400" dirty="0" smtClean="0">
              <a:solidFill>
                <a:schemeClr val="tx1"/>
              </a:solidFill>
              <a:latin typeface="Bookman Old Style" pitchFamily="18" charset="0"/>
            </a:rPr>
            <a:t>/с № 1 функционируют 2 комбинированные группы   для детей с ограниченными возможностями здоровья, которые посещает 24 ребенка.</a:t>
          </a:r>
        </a:p>
        <a:p xmlns:a="http://schemas.openxmlformats.org/drawingml/2006/main">
          <a:endParaRPr lang="ru-RU" sz="1400" dirty="0" smtClean="0">
            <a:latin typeface="Bookman Old Style" pitchFamily="18" charset="0"/>
          </a:endParaRPr>
        </a:p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</cdr:x>
      <cdr:y>0.37838</cdr:y>
    </cdr:from>
    <cdr:to>
      <cdr:x>0.35874</cdr:x>
      <cdr:y>1</cdr:y>
    </cdr:to>
    <cdr:sp macro="" textlink="">
      <cdr:nvSpPr>
        <cdr:cNvPr id="6" name="Скругленный прямоугольник 5"/>
        <cdr:cNvSpPr/>
      </cdr:nvSpPr>
      <cdr:spPr>
        <a:xfrm xmlns:a="http://schemas.openxmlformats.org/drawingml/2006/main">
          <a:off x="0" y="2016224"/>
          <a:ext cx="2996571" cy="3312368"/>
        </a:xfrm>
        <a:prstGeom xmlns:a="http://schemas.openxmlformats.org/drawingml/2006/main" prst="round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25400" cap="flat" cmpd="sng" algn="ctr">
          <a:solidFill>
            <a:srgbClr val="C0504D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2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ru-RU" dirty="0" smtClean="0"/>
        </a:p>
        <a:p xmlns:a="http://schemas.openxmlformats.org/drawingml/2006/main">
          <a:pPr algn="ctr"/>
          <a:r>
            <a:rPr lang="ru-RU" sz="1400" b="1" i="1" dirty="0" smtClean="0">
              <a:latin typeface="Bookman Old Style" pitchFamily="18" charset="0"/>
            </a:rPr>
            <a:t>Удовлетворение потребности граждан района в дошкольных образовательных услугах:</a:t>
          </a:r>
        </a:p>
        <a:p xmlns:a="http://schemas.openxmlformats.org/drawingml/2006/main">
          <a:endParaRPr lang="ru-RU" sz="1400" dirty="0" smtClean="0">
            <a:latin typeface="Bookman Old Style" pitchFamily="18" charset="0"/>
          </a:endParaRPr>
        </a:p>
        <a:p xmlns:a="http://schemas.openxmlformats.org/drawingml/2006/main">
          <a:pPr>
            <a:buFontTx/>
            <a:buChar char="-"/>
          </a:pPr>
          <a:r>
            <a:rPr lang="ru-RU" sz="1400" dirty="0" smtClean="0">
              <a:solidFill>
                <a:schemeClr val="tx1"/>
              </a:solidFill>
              <a:latin typeface="Bookman Old Style" pitchFamily="18" charset="0"/>
            </a:rPr>
            <a:t>доступность дошкольного образования для детей в возрасте от 3 до 7 лет -100%</a:t>
          </a:r>
        </a:p>
        <a:p xmlns:a="http://schemas.openxmlformats.org/drawingml/2006/main">
          <a:endParaRPr lang="ru-RU" sz="1400" dirty="0" smtClean="0">
            <a:latin typeface="Bookman Old Style" pitchFamily="18" charset="0"/>
          </a:endParaRPr>
        </a:p>
        <a:p xmlns:a="http://schemas.openxmlformats.org/drawingml/2006/main">
          <a:endParaRPr lang="ru-RU" dirty="0"/>
        </a:p>
        <a:p xmlns:a="http://schemas.openxmlformats.org/drawingml/2006/main">
          <a:pPr algn="ctr"/>
          <a:endParaRPr lang="ru-RU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0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0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FCDD2-2115-48E5-8D92-D0466A134DF2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35013"/>
            <a:ext cx="4897437" cy="36750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54550"/>
            <a:ext cx="5389563" cy="4410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07513"/>
            <a:ext cx="2919413" cy="4905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07513"/>
            <a:ext cx="2919412" cy="4905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81B47B-E763-42E6-BE09-0AF32E9708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41388" y="733425"/>
            <a:ext cx="4891087" cy="3668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F6241-B9FB-4684-A463-42747B3B122F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5538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41388" y="733425"/>
            <a:ext cx="4891087" cy="3668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F6241-B9FB-4684-A463-42747B3B122F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0201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41388" y="733425"/>
            <a:ext cx="4891087" cy="3668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F6241-B9FB-4684-A463-42747B3B122F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0332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41388" y="733425"/>
            <a:ext cx="4891087" cy="3668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F6241-B9FB-4684-A463-42747B3B122F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5538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41388" y="733425"/>
            <a:ext cx="4891087" cy="3668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F6241-B9FB-4684-A463-42747B3B122F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5538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41388" y="733425"/>
            <a:ext cx="4891087" cy="3668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F6241-B9FB-4684-A463-42747B3B122F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21653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41388" y="733425"/>
            <a:ext cx="4891087" cy="3668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F6241-B9FB-4684-A463-42747B3B122F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754375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41388" y="733425"/>
            <a:ext cx="4891087" cy="3668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F6241-B9FB-4684-A463-42747B3B122F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62228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41388" y="733425"/>
            <a:ext cx="4891087" cy="3668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F6241-B9FB-4684-A463-42747B3B122F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62228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41388" y="733425"/>
            <a:ext cx="4891087" cy="3668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F6241-B9FB-4684-A463-42747B3B122F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17356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41388" y="733425"/>
            <a:ext cx="4891087" cy="3668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F6241-B9FB-4684-A463-42747B3B122F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0789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5A2CB-3DD0-42B1-B8FD-55448DCB9BD8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D5FC-3CF1-45FC-9780-2CEDE57EE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5A2CB-3DD0-42B1-B8FD-55448DCB9BD8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D5FC-3CF1-45FC-9780-2CEDE57EE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5A2CB-3DD0-42B1-B8FD-55448DCB9BD8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D5FC-3CF1-45FC-9780-2CEDE57EE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5A2CB-3DD0-42B1-B8FD-55448DCB9BD8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D5FC-3CF1-45FC-9780-2CEDE57EE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5A2CB-3DD0-42B1-B8FD-55448DCB9BD8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D5FC-3CF1-45FC-9780-2CEDE57EE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5A2CB-3DD0-42B1-B8FD-55448DCB9BD8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D5FC-3CF1-45FC-9780-2CEDE57EE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5A2CB-3DD0-42B1-B8FD-55448DCB9BD8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D5FC-3CF1-45FC-9780-2CEDE57EE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5A2CB-3DD0-42B1-B8FD-55448DCB9BD8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D5FC-3CF1-45FC-9780-2CEDE57EE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5A2CB-3DD0-42B1-B8FD-55448DCB9BD8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D5FC-3CF1-45FC-9780-2CEDE57EE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5A2CB-3DD0-42B1-B8FD-55448DCB9BD8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D5FC-3CF1-45FC-9780-2CEDE57EE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5A2CB-3DD0-42B1-B8FD-55448DCB9BD8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D5FC-3CF1-45FC-9780-2CEDE57EE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5A2CB-3DD0-42B1-B8FD-55448DCB9BD8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8D5FC-3CF1-45FC-9780-2CEDE57EE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251520" y="116632"/>
            <a:ext cx="8712968" cy="54006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РЕЗУЛЬТАТЫ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РАЗВИТИЯ МУНИЦИПАЛЬНОЙ СИСТЕМЫ ОБРАЗОВАНИЯ </a:t>
            </a:r>
          </a:p>
          <a:p>
            <a:pPr algn="ctr"/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В 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2020-2021 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УЧЕБНОМ ГОДУ.</a:t>
            </a:r>
          </a:p>
          <a:p>
            <a:pPr algn="ctr"/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СТРАТЕГИЧЕСКИЕ ОРИЕНТИРЫ 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РАЗВИТИЯ СИСТЕМЫ ОБРАЗОВАНИЯ ПУДОЖСКОГО МУНИЦИПАЛЬНОГО РАЙОНА 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2020-2024 ГГ.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1475656" y="5661248"/>
            <a:ext cx="6400800" cy="8782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АВГУСТОВСКАЯ ПЕДАГОГИЧЕСКАЯ КОНФЕРЕНЦИЯ 2020</a:t>
            </a:r>
            <a:endParaRPr lang="ru-RU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93610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МКОУ </a:t>
            </a: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ООШ п. </a:t>
            </a:r>
            <a:r>
              <a:rPr lang="ru-RU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Пудожгорский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WhatsApp Image 2020-08-27 at 15.02.38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1600200"/>
            <a:ext cx="4680520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6275040" cy="64807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Система общего образования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72" y="3500438"/>
            <a:ext cx="3096344" cy="93610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Bookman Old Style" pitchFamily="18" charset="0"/>
              </a:rPr>
              <a:t>Оставлены по рекомендации ПМПК на повторное обучение</a:t>
            </a:r>
            <a:endParaRPr lang="ru-RU" sz="1600" b="1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72066" y="3571876"/>
            <a:ext cx="3429024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Качество знаний </a:t>
            </a:r>
          </a:p>
          <a:p>
            <a:pPr algn="ctr"/>
            <a:r>
              <a:rPr lang="ru-RU" b="1" dirty="0" smtClean="0">
                <a:latin typeface="Bookman Old Style" pitchFamily="18" charset="0"/>
              </a:rPr>
              <a:t>в 1 – 4 классах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57422" y="1071546"/>
            <a:ext cx="4299390" cy="66175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latin typeface="Bookman Old Style" pitchFamily="18" charset="0"/>
              </a:rPr>
              <a:t>Начальное общее образование – 933 человека</a:t>
            </a:r>
          </a:p>
        </p:txBody>
      </p:sp>
      <p:pic>
        <p:nvPicPr>
          <p:cNvPr id="9" name="Picture 6" descr="https://2.bp.blogspot.com/-1R7XpNvD7mo/VW_zuZP6CQI/AAAAAAAARzA/OfDtVFNuW_A/s1600/0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16632"/>
            <a:ext cx="1368152" cy="1026114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4427984" y="4725144"/>
            <a:ext cx="4536504" cy="187220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2017-2018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год – 42,2 %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2018-2019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год – 43,7%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2019-2020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год – 37%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475656" y="1785926"/>
            <a:ext cx="6120680" cy="135504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600" dirty="0" smtClean="0">
              <a:latin typeface="Bookman Old Style" pitchFamily="18" charset="0"/>
            </a:endParaRP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Обученность в 1 – 4 классах в 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2018 год – 99%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2019 год – 99%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2020 год – 100%</a:t>
            </a:r>
          </a:p>
          <a:p>
            <a:pPr algn="just">
              <a:buFontTx/>
              <a:buChar char="-"/>
            </a:pP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67544" y="4725144"/>
            <a:ext cx="3456384" cy="18720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2017-2018 учебный год – 10 обучающихся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2018-2019 учебный год – 5 обучающихся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2019-2020 учебный год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- 1 обучающийся</a:t>
            </a:r>
          </a:p>
          <a:p>
            <a:pPr algn="ctr"/>
            <a:endParaRPr lang="ru-RU" sz="16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6275040" cy="64807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Система общего образования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72" y="3500438"/>
            <a:ext cx="3096344" cy="93610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Bookman Old Style" pitchFamily="18" charset="0"/>
              </a:rPr>
              <a:t>Аттестаты </a:t>
            </a:r>
          </a:p>
          <a:p>
            <a:pPr algn="ctr"/>
            <a:r>
              <a:rPr lang="ru-RU" sz="2000" b="1" dirty="0" smtClean="0">
                <a:latin typeface="Bookman Old Style" pitchFamily="18" charset="0"/>
              </a:rPr>
              <a:t>с отличием</a:t>
            </a:r>
            <a:endParaRPr lang="ru-RU" sz="2000" b="1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72066" y="3571876"/>
            <a:ext cx="3429024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Качество знаний </a:t>
            </a:r>
          </a:p>
          <a:p>
            <a:pPr algn="ctr"/>
            <a:r>
              <a:rPr lang="ru-RU" b="1" dirty="0" smtClean="0">
                <a:latin typeface="Bookman Old Style" pitchFamily="18" charset="0"/>
              </a:rPr>
              <a:t>в 5 – 9 классах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57422" y="1071546"/>
            <a:ext cx="4299390" cy="66175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latin typeface="Bookman Old Style" pitchFamily="18" charset="0"/>
              </a:rPr>
              <a:t>Основное общее образование – 1067 человек</a:t>
            </a:r>
          </a:p>
        </p:txBody>
      </p:sp>
      <p:pic>
        <p:nvPicPr>
          <p:cNvPr id="9" name="Picture 6" descr="https://2.bp.blogspot.com/-1R7XpNvD7mo/VW_zuZP6CQI/AAAAAAAARzA/OfDtVFNuW_A/s1600/0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16632"/>
            <a:ext cx="1368152" cy="1026114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4427984" y="4725144"/>
            <a:ext cx="4536504" cy="187220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2017-2018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год – 31 %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2018-2019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год – 31,7%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2019-2020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год – 29%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475656" y="1785926"/>
            <a:ext cx="6120680" cy="135504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600" dirty="0" smtClean="0">
              <a:latin typeface="Bookman Old Style" pitchFamily="18" charset="0"/>
            </a:endParaRP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Обученность в 5 – 9 классах в 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2018 год – 99,4%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2019 год – 99,3%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2020 год – 99,7%</a:t>
            </a:r>
          </a:p>
          <a:p>
            <a:pPr algn="just">
              <a:buFontTx/>
              <a:buChar char="-"/>
            </a:pP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67544" y="4725144"/>
            <a:ext cx="3456384" cy="18720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2017-2018 учебный год – 4 обучающихся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2018-2019 учебный год – 8 обучающихся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2019-2020 учебный год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- 7 обучающихся</a:t>
            </a:r>
          </a:p>
          <a:p>
            <a:pPr algn="ctr"/>
            <a:endParaRPr lang="ru-RU" sz="16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16632"/>
            <a:ext cx="7139136" cy="72008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Система дополнительного образования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1988840"/>
            <a:ext cx="2088232" cy="11521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algn="ctr">
              <a:spcBef>
                <a:spcPts val="0"/>
              </a:spcBef>
              <a:buNone/>
            </a:pPr>
            <a:r>
              <a:rPr lang="ru-RU" sz="1400" dirty="0" smtClean="0">
                <a:latin typeface="Bookman Old Style" pitchFamily="18" charset="0"/>
              </a:rPr>
              <a:t>Охвачены программами дополнительного образования </a:t>
            </a:r>
          </a:p>
          <a:p>
            <a:pPr marL="0" algn="ctr">
              <a:spcBef>
                <a:spcPts val="0"/>
              </a:spcBef>
              <a:buNone/>
            </a:pPr>
            <a:r>
              <a:rPr lang="ru-RU" sz="1400" dirty="0" smtClean="0">
                <a:latin typeface="Bookman Old Style" pitchFamily="18" charset="0"/>
              </a:rPr>
              <a:t>от 5 до 18 лет</a:t>
            </a:r>
          </a:p>
        </p:txBody>
      </p:sp>
      <p:pic>
        <p:nvPicPr>
          <p:cNvPr id="7" name="Picture 7" descr="C:\Users\AnnaSashkova\Desktop\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16632"/>
            <a:ext cx="1307513" cy="1080120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1619672" y="3212976"/>
            <a:ext cx="6048672" cy="5040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Основные виды деятельности  ДО в общеобразовательных организациях</a:t>
            </a:r>
            <a:endParaRPr lang="ru-RU" b="1" dirty="0">
              <a:latin typeface="Bookman Old Style" pitchFamily="18" charset="0"/>
            </a:endParaRPr>
          </a:p>
        </p:txBody>
      </p:sp>
      <p:pic>
        <p:nvPicPr>
          <p:cNvPr id="9218" name="Picture 2" descr="https://doc4web.ru/uploads/files/10/9338/hello_html_m3e59dab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918816" y="1196752"/>
            <a:ext cx="43499138" cy="43686193"/>
          </a:xfrm>
          <a:prstGeom prst="rect">
            <a:avLst/>
          </a:prstGeom>
          <a:noFill/>
        </p:spPr>
      </p:pic>
      <p:pic>
        <p:nvPicPr>
          <p:cNvPr id="9222" name="Picture 6" descr="http://www.admrad.ru/wp-content/uploads/2018/05/%D0%A1%D1%82%D0%B0%D1%80%D1%82-%D0%BC%D0%B5%D1%81%D1%8F%D1%87%D0%BD%D0%B8%D0%BA%D0%B0-%D0%BB%D0%BE%D0%B3%D0%BE%D1%82%D0%B8%D0%BF-270x25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31840" y="3933056"/>
            <a:ext cx="2952328" cy="2520280"/>
          </a:xfrm>
          <a:prstGeom prst="rect">
            <a:avLst/>
          </a:prstGeom>
          <a:noFill/>
        </p:spPr>
      </p:pic>
      <p:sp>
        <p:nvSpPr>
          <p:cNvPr id="12" name="Скругленный прямоугольник 11"/>
          <p:cNvSpPr/>
          <p:nvPr/>
        </p:nvSpPr>
        <p:spPr>
          <a:xfrm>
            <a:off x="1547664" y="6165304"/>
            <a:ext cx="2462064" cy="5400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Техническое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11560" y="3861048"/>
            <a:ext cx="2880000" cy="540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latin typeface="Bookman Old Style" pitchFamily="18" charset="0"/>
              </a:rPr>
              <a:t>Естественно-научное</a:t>
            </a:r>
            <a:endParaRPr lang="ru-RU" sz="1600" dirty="0" smtClean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9512" y="4653136"/>
            <a:ext cx="2880000" cy="5400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latin typeface="Bookman Old Style" pitchFamily="18" charset="0"/>
              </a:rPr>
              <a:t>Туристко-краеведческое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156176" y="4437112"/>
            <a:ext cx="2880000" cy="5400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Bookman Old Style" pitchFamily="18" charset="0"/>
              </a:rPr>
              <a:t>Социально-экономическое и др.</a:t>
            </a:r>
            <a:endParaRPr lang="ru-RU" sz="16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652120" y="6165304"/>
            <a:ext cx="2462064" cy="540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Bookman Old Style" pitchFamily="18" charset="0"/>
              </a:rPr>
              <a:t>Художественное</a:t>
            </a:r>
            <a:endParaRPr lang="ru-RU" sz="16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084168" y="5445224"/>
            <a:ext cx="2880000" cy="5400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Bookman Old Style" pitchFamily="18" charset="0"/>
              </a:rPr>
              <a:t>Физкультурно-спортивное</a:t>
            </a:r>
            <a:endParaRPr lang="ru-RU" sz="16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3528" y="5445224"/>
            <a:ext cx="2880320" cy="540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Bookman Old Style" pitchFamily="18" charset="0"/>
              </a:rPr>
              <a:t>Социально-педагогическое</a:t>
            </a:r>
            <a:endParaRPr lang="ru-RU" sz="16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graphicFrame>
        <p:nvGraphicFramePr>
          <p:cNvPr id="20" name="Диаграмма 19"/>
          <p:cNvGraphicFramePr/>
          <p:nvPr/>
        </p:nvGraphicFramePr>
        <p:xfrm>
          <a:off x="5652120" y="1988840"/>
          <a:ext cx="2592288" cy="1152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1403648" y="1052736"/>
            <a:ext cx="4968552" cy="8640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latin typeface="Bookman Old Style" pitchFamily="18" charset="0"/>
            </a:endParaRPr>
          </a:p>
          <a:p>
            <a:pPr algn="ctr"/>
            <a:r>
              <a:rPr lang="ru-RU" b="1" dirty="0" smtClean="0">
                <a:latin typeface="Bookman Old Style" pitchFamily="18" charset="0"/>
              </a:rPr>
              <a:t>3 учреждения дополнительного образования</a:t>
            </a:r>
          </a:p>
          <a:p>
            <a:pPr algn="ctr"/>
            <a:r>
              <a:rPr lang="ru-RU" b="1" dirty="0" smtClean="0">
                <a:latin typeface="Bookman Old Style" pitchFamily="18" charset="0"/>
              </a:rPr>
              <a:t>1634 чел.</a:t>
            </a:r>
          </a:p>
          <a:p>
            <a:pPr algn="ctr"/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Bahnschrift SemiCondensed" pitchFamily="34" charset="0"/>
                <a:cs typeface="Arial" pitchFamily="34" charset="0"/>
              </a:rPr>
              <a:t>ГТО - система  физкультурно-спортивного воспитания</a:t>
            </a:r>
            <a:endParaRPr lang="ru-RU" sz="3600" b="1" dirty="0">
              <a:solidFill>
                <a:srgbClr val="FF0000"/>
              </a:solidFill>
              <a:latin typeface="Bahnschrift SemiCondensed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7992888" cy="4989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2019-10-29_12-21-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4653136"/>
            <a:ext cx="2700307" cy="1170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116632"/>
            <a:ext cx="6707088" cy="648072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Информатизация образования</a:t>
            </a:r>
            <a:endParaRPr lang="ru-RU" sz="2400" b="1" dirty="0">
              <a:latin typeface="Bookman Old Style" pitchFamily="18" charset="0"/>
            </a:endParaRPr>
          </a:p>
        </p:txBody>
      </p:sp>
      <p:pic>
        <p:nvPicPr>
          <p:cNvPr id="30722" name="Picture 2" descr="http://mirkastlt.ru/wp-content/uploads/2018/02/programmnoe-obespecheni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88640"/>
            <a:ext cx="936104" cy="780087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2555776" y="1988840"/>
            <a:ext cx="4104456" cy="1656184"/>
          </a:xfrm>
          <a:prstGeom prst="roundRect">
            <a:avLst/>
          </a:prstGeom>
          <a:ln w="444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Электронное образование: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- Электронный детский сад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- Электронная школа</a:t>
            </a:r>
          </a:p>
          <a:p>
            <a:pPr algn="ctr">
              <a:buFontTx/>
              <a:buChar char="-"/>
            </a:pPr>
            <a:r>
              <a:rPr lang="ru-RU" dirty="0" smtClean="0">
                <a:latin typeface="Bookman Old Style" pitchFamily="18" charset="0"/>
              </a:rPr>
              <a:t>Электронное дополнительное образование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3717032"/>
            <a:ext cx="3312000" cy="43204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Bookman Old Style" pitchFamily="18" charset="0"/>
              </a:rPr>
              <a:t>Для учеников и родителей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292080" y="3717032"/>
            <a:ext cx="3312000" cy="43204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Bookman Old Style" pitchFamily="18" charset="0"/>
              </a:rPr>
              <a:t>Для школ и учителей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3528" y="4365104"/>
            <a:ext cx="3024336" cy="3600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Услуги в электронном виде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9552" y="4941168"/>
            <a:ext cx="2808312" cy="3600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Электронный дневник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7544" y="5517232"/>
            <a:ext cx="2952328" cy="3600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Электронная библиотека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084168" y="4941168"/>
            <a:ext cx="2664296" cy="360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Электронный журнал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796136" y="6021288"/>
            <a:ext cx="2952328" cy="3600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Дистанционное обучение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156176" y="5445224"/>
            <a:ext cx="2808312" cy="360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Электронная библиотека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95536" y="6093296"/>
            <a:ext cx="3744416" cy="360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Информация о результатах ГИА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724128" y="4365104"/>
            <a:ext cx="3240360" cy="360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Информационные системы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67544" y="1196752"/>
            <a:ext cx="2736000" cy="7200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Информационная открытость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347864" y="908720"/>
            <a:ext cx="2736304" cy="72008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Автоматизация процессов управления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51520" y="2276872"/>
            <a:ext cx="2160240" cy="108012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Взаимодействие участников образовательного процесса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804248" y="2348880"/>
            <a:ext cx="2160000" cy="10800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Инструменты для организации образовательного процесса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228184" y="1196752"/>
            <a:ext cx="2736000" cy="7200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Электронные учебники</a:t>
            </a:r>
            <a:endParaRPr lang="ru-RU" sz="16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514850" y="0"/>
            <a:ext cx="4629150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-201010" y="2074437"/>
            <a:ext cx="9247133" cy="23624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реализации национальных проектов</a:t>
            </a:r>
            <a:b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«Образование», «Демография» в 2019 году и задачи на 2020 год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158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2" descr="https://www.riatomsk.ru/Upload/sub-3/17169_3.jpg"/>
          <p:cNvSpPr>
            <a:spLocks noChangeAspect="1" noChangeArrowheads="1"/>
          </p:cNvSpPr>
          <p:nvPr/>
        </p:nvSpPr>
        <p:spPr bwMode="auto">
          <a:xfrm>
            <a:off x="812827" y="413895"/>
            <a:ext cx="192881" cy="2571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7153" tIns="38576" rIns="77153" bIns="38576" numCol="1" anchor="t" anchorCtr="0" compatLnSpc="1">
            <a:prstTxWarp prst="textNoShape">
              <a:avLst/>
            </a:prstTxWarp>
          </a:bodyPr>
          <a:lstStyle/>
          <a:p>
            <a:endParaRPr lang="ru-RU" sz="1293"/>
          </a:p>
        </p:txBody>
      </p:sp>
      <p:sp>
        <p:nvSpPr>
          <p:cNvPr id="15" name="Прямоугольник 14"/>
          <p:cNvSpPr/>
          <p:nvPr/>
        </p:nvSpPr>
        <p:spPr>
          <a:xfrm>
            <a:off x="35954" y="6744534"/>
            <a:ext cx="9108046" cy="11346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/>
          </a:p>
        </p:txBody>
      </p:sp>
      <p:sp>
        <p:nvSpPr>
          <p:cNvPr id="3" name="Прямоугольник 2"/>
          <p:cNvSpPr/>
          <p:nvPr/>
        </p:nvSpPr>
        <p:spPr>
          <a:xfrm>
            <a:off x="-2" y="188640"/>
            <a:ext cx="9144002" cy="65406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с одним вырезанным углом 17"/>
          <p:cNvSpPr/>
          <p:nvPr/>
        </p:nvSpPr>
        <p:spPr>
          <a:xfrm>
            <a:off x="0" y="116088"/>
            <a:ext cx="8429625" cy="867965"/>
          </a:xfrm>
          <a:prstGeom prst="snip1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201144"/>
            <a:ext cx="9144000" cy="67917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10997" y="302820"/>
            <a:ext cx="25624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«СОВРЕМЕННАЯ ШКОЛА»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749718" y="413894"/>
            <a:ext cx="6694846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4674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ОБНОВЛЕНИЕ   СОДЕРЖАНИЯ И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 ОБРАЗОВАНИЯ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987824" y="1031583"/>
            <a:ext cx="32453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НА 2020 ГОД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48920" y="1573570"/>
            <a:ext cx="63653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ОТКРЫТИЕ ЦЕНТРА ГУМАНИТАРНОГО И ЦИФРОВОГО ПРОФИЛЯ «ТОЧКА РОСТА»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сентября 2020 года на базе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МКОУ СОШ №3 г. Пудожа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954" y="5201920"/>
            <a:ext cx="9108046" cy="1465204"/>
          </a:xfrm>
          <a:prstGeom prst="rect">
            <a:avLst/>
          </a:prstGeom>
        </p:spPr>
      </p:pic>
      <p:pic>
        <p:nvPicPr>
          <p:cNvPr id="14" name="Рисунок 13" descr="cb4dcd61-b021-49d2-94f7-364038d6b7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67744" y="2420888"/>
            <a:ext cx="5112568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48398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2" descr="https://www.riatomsk.ru/Upload/sub-3/17169_3.jpg"/>
          <p:cNvSpPr>
            <a:spLocks noChangeAspect="1" noChangeArrowheads="1"/>
          </p:cNvSpPr>
          <p:nvPr/>
        </p:nvSpPr>
        <p:spPr bwMode="auto">
          <a:xfrm>
            <a:off x="812827" y="413895"/>
            <a:ext cx="192881" cy="2571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7153" tIns="38576" rIns="77153" bIns="38576" numCol="1" anchor="t" anchorCtr="0" compatLnSpc="1">
            <a:prstTxWarp prst="textNoShape">
              <a:avLst/>
            </a:prstTxWarp>
          </a:bodyPr>
          <a:lstStyle/>
          <a:p>
            <a:endParaRPr lang="ru-RU" sz="1293"/>
          </a:p>
        </p:txBody>
      </p:sp>
      <p:sp>
        <p:nvSpPr>
          <p:cNvPr id="15" name="Прямоугольник 14"/>
          <p:cNvSpPr/>
          <p:nvPr/>
        </p:nvSpPr>
        <p:spPr>
          <a:xfrm>
            <a:off x="35954" y="6744534"/>
            <a:ext cx="9108046" cy="11346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/>
          </a:p>
        </p:txBody>
      </p:sp>
      <p:sp>
        <p:nvSpPr>
          <p:cNvPr id="3" name="Прямоугольник 2"/>
          <p:cNvSpPr/>
          <p:nvPr/>
        </p:nvSpPr>
        <p:spPr>
          <a:xfrm>
            <a:off x="-2" y="188640"/>
            <a:ext cx="9144002" cy="65406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с одним вырезанным углом 17"/>
          <p:cNvSpPr/>
          <p:nvPr/>
        </p:nvSpPr>
        <p:spPr>
          <a:xfrm>
            <a:off x="0" y="116088"/>
            <a:ext cx="8429625" cy="867965"/>
          </a:xfrm>
          <a:prstGeom prst="snip1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201144"/>
            <a:ext cx="9144000" cy="67917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059832" y="260648"/>
            <a:ext cx="25624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«СОВРЕМЕННАЯ ШКОЛА»</a:t>
            </a:r>
          </a:p>
        </p:txBody>
      </p:sp>
      <p:pic>
        <p:nvPicPr>
          <p:cNvPr id="20" name="Рисунок 19" descr="IMG_20200821_1152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836712"/>
            <a:ext cx="4104456" cy="3078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Рисунок 23" descr="IMG_20200821_12225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836712"/>
            <a:ext cx="4091947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Рисунок 24" descr="IMG_20200821_11540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3933056"/>
            <a:ext cx="3816424" cy="2672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Рисунок 25" descr="IMG_20200821_11532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0" y="3933056"/>
            <a:ext cx="3960440" cy="2690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48398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2" descr="https://www.riatomsk.ru/Upload/sub-3/17169_3.jpg"/>
          <p:cNvSpPr>
            <a:spLocks noChangeAspect="1" noChangeArrowheads="1"/>
          </p:cNvSpPr>
          <p:nvPr/>
        </p:nvSpPr>
        <p:spPr bwMode="auto">
          <a:xfrm>
            <a:off x="812827" y="413895"/>
            <a:ext cx="192881" cy="2571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7153" tIns="38576" rIns="77153" bIns="38576" numCol="1" anchor="t" anchorCtr="0" compatLnSpc="1">
            <a:prstTxWarp prst="textNoShape">
              <a:avLst/>
            </a:prstTxWarp>
          </a:bodyPr>
          <a:lstStyle/>
          <a:p>
            <a:endParaRPr lang="ru-RU" sz="1293"/>
          </a:p>
        </p:txBody>
      </p:sp>
      <p:sp>
        <p:nvSpPr>
          <p:cNvPr id="15" name="Прямоугольник 14"/>
          <p:cNvSpPr/>
          <p:nvPr/>
        </p:nvSpPr>
        <p:spPr>
          <a:xfrm>
            <a:off x="35954" y="6744534"/>
            <a:ext cx="9108046" cy="11346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/>
          </a:p>
        </p:txBody>
      </p:sp>
      <p:sp>
        <p:nvSpPr>
          <p:cNvPr id="3" name="Прямоугольник 2"/>
          <p:cNvSpPr/>
          <p:nvPr/>
        </p:nvSpPr>
        <p:spPr>
          <a:xfrm>
            <a:off x="-2" y="188640"/>
            <a:ext cx="9144002" cy="65406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200" dirty="0" smtClean="0">
                <a:solidFill>
                  <a:schemeClr val="tx1"/>
                </a:solidFill>
              </a:rPr>
              <a:t>- Обновление содержания и методы обучения предметной области "Технология" и других предметных областей; </a:t>
            </a:r>
          </a:p>
          <a:p>
            <a:pPr algn="just"/>
            <a:r>
              <a:rPr lang="ru-RU" sz="3200" dirty="0" smtClean="0">
                <a:solidFill>
                  <a:schemeClr val="tx1"/>
                </a:solidFill>
              </a:rPr>
              <a:t>- Охват обучающихся основными и дополнительными общеобразовательными программами цифрового, </a:t>
            </a:r>
            <a:r>
              <a:rPr lang="ru-RU" sz="3200" dirty="0" err="1" smtClean="0">
                <a:solidFill>
                  <a:schemeClr val="tx1"/>
                </a:solidFill>
              </a:rPr>
              <a:t>естственно-научного</a:t>
            </a:r>
            <a:r>
              <a:rPr lang="ru-RU" sz="3200" dirty="0" smtClean="0">
                <a:solidFill>
                  <a:schemeClr val="tx1"/>
                </a:solidFill>
              </a:rPr>
              <a:t> и гуманитарного профилей с нарастающим итогом.</a:t>
            </a:r>
          </a:p>
          <a:p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с одним вырезанным углом 17"/>
          <p:cNvSpPr/>
          <p:nvPr/>
        </p:nvSpPr>
        <p:spPr>
          <a:xfrm>
            <a:off x="0" y="116088"/>
            <a:ext cx="8429625" cy="867965"/>
          </a:xfrm>
          <a:prstGeom prst="snip1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201144"/>
            <a:ext cx="9144000" cy="67917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059832" y="188640"/>
            <a:ext cx="256246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«СОВРЕМЕННАЯ ШКОЛА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на 2020/21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год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398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/>
            </a:r>
            <a:br>
              <a:rPr lang="ru-RU" sz="2400" b="1" dirty="0" smtClean="0">
                <a:latin typeface="Bookman Old Style" pitchFamily="18" charset="0"/>
              </a:rPr>
            </a:br>
            <a:r>
              <a:rPr lang="ru-RU" sz="2400" b="1" dirty="0" smtClean="0">
                <a:latin typeface="Bookman Old Style" pitchFamily="18" charset="0"/>
              </a:rPr>
              <a:t>Система образования </a:t>
            </a:r>
            <a:br>
              <a:rPr lang="ru-RU" sz="2400" b="1" dirty="0" smtClean="0">
                <a:latin typeface="Bookman Old Style" pitchFamily="18" charset="0"/>
              </a:rPr>
            </a:br>
            <a:r>
              <a:rPr lang="ru-RU" sz="2400" b="1" dirty="0" smtClean="0">
                <a:latin typeface="Bookman Old Style" pitchFamily="18" charset="0"/>
              </a:rPr>
              <a:t>Пудожского муниципального района</a:t>
            </a:r>
            <a:br>
              <a:rPr lang="ru-RU" sz="2400" b="1" dirty="0" smtClean="0">
                <a:latin typeface="Bookman Old Style" pitchFamily="18" charset="0"/>
              </a:rPr>
            </a:br>
            <a:endParaRPr lang="ru-RU" sz="2400" b="1" dirty="0">
              <a:latin typeface="Bookman Old Style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180528" y="1124744"/>
          <a:ext cx="8579296" cy="55046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2843808" y="1124744"/>
            <a:ext cx="5616624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latin typeface="Bookman Old Style" pitchFamily="18" charset="0"/>
              </a:rPr>
              <a:t>395  педагогических работников 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03648" y="5661248"/>
            <a:ext cx="3096344" cy="62636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Bookman Old Style" pitchFamily="18" charset="0"/>
              </a:rPr>
              <a:t>всего </a:t>
            </a:r>
            <a:r>
              <a:rPr lang="ru-RU" b="1" i="1" dirty="0" smtClean="0">
                <a:latin typeface="Bookman Old Style" pitchFamily="18" charset="0"/>
              </a:rPr>
              <a:t>16 организаций </a:t>
            </a:r>
            <a:endParaRPr lang="ru-RU" b="1" i="1" dirty="0">
              <a:latin typeface="Bookman Old Style" pitchFamily="18" charset="0"/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619672" y="213285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2" descr="https://www.riatomsk.ru/Upload/sub-3/17169_3.jpg"/>
          <p:cNvSpPr>
            <a:spLocks noChangeAspect="1" noChangeArrowheads="1"/>
          </p:cNvSpPr>
          <p:nvPr/>
        </p:nvSpPr>
        <p:spPr bwMode="auto">
          <a:xfrm>
            <a:off x="812827" y="413895"/>
            <a:ext cx="192881" cy="2571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7153" tIns="38576" rIns="77153" bIns="38576" numCol="1" anchor="t" anchorCtr="0" compatLnSpc="1">
            <a:prstTxWarp prst="textNoShape">
              <a:avLst/>
            </a:prstTxWarp>
          </a:bodyPr>
          <a:lstStyle/>
          <a:p>
            <a:endParaRPr lang="ru-RU" sz="1293"/>
          </a:p>
        </p:txBody>
      </p:sp>
      <p:sp>
        <p:nvSpPr>
          <p:cNvPr id="15" name="Прямоугольник 14"/>
          <p:cNvSpPr/>
          <p:nvPr/>
        </p:nvSpPr>
        <p:spPr>
          <a:xfrm>
            <a:off x="35954" y="6744534"/>
            <a:ext cx="9108046" cy="11346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/>
          </a:p>
        </p:txBody>
      </p:sp>
      <p:sp>
        <p:nvSpPr>
          <p:cNvPr id="25" name="Прямоугольник 24"/>
          <p:cNvSpPr/>
          <p:nvPr/>
        </p:nvSpPr>
        <p:spPr>
          <a:xfrm>
            <a:off x="950695" y="1095127"/>
            <a:ext cx="22338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2019 ГОДА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6799" y="203926"/>
            <a:ext cx="5567202" cy="65406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с одним вырезанным углом 17"/>
          <p:cNvSpPr/>
          <p:nvPr/>
        </p:nvSpPr>
        <p:spPr>
          <a:xfrm>
            <a:off x="0" y="116088"/>
            <a:ext cx="8429625" cy="867965"/>
          </a:xfrm>
          <a:prstGeom prst="snip1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201144"/>
            <a:ext cx="9144000" cy="67917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10997" y="302820"/>
            <a:ext cx="256246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«УСПЕХ КАЖДОГО РЕБЕНКА»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479698" y="239216"/>
            <a:ext cx="5343515" cy="6217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4674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  ОХВАТА   ДЕТЕЙ </a:t>
            </a:r>
          </a:p>
          <a:p>
            <a:pPr algn="ctr" defTabSz="84674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ПРОФОРИЕНТАЦИОННЫМИ   МЕРОПРИЯТИЯМИ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299349" y="1095127"/>
            <a:ext cx="2562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НА 2020 ГОД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44840" y="1751461"/>
            <a:ext cx="3294782" cy="3670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УЧАСТИЕ В ПРОЕКТЕ «ПРОЕКТОРИЯ» </a:t>
            </a:r>
          </a:p>
          <a:p>
            <a:pPr algn="ctr"/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1050" b="1" dirty="0" smtClean="0">
                <a:solidFill>
                  <a:srgbClr val="FF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25%</a:t>
            </a:r>
            <a:r>
              <a:rPr lang="ru-RU" sz="105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обучающихся 1-11 классов (показатель 2019 года обучающихся)</a:t>
            </a:r>
          </a:p>
          <a:p>
            <a:pPr algn="just">
              <a:buFontTx/>
              <a:buChar char="-"/>
            </a:pPr>
            <a:r>
              <a:rPr lang="ru-RU" sz="105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Обеспечение работы с Навигатором дополнительного образования детей в Республике Карелия</a:t>
            </a:r>
          </a:p>
          <a:p>
            <a:pPr algn="just">
              <a:buFontTx/>
              <a:buChar char="-"/>
            </a:pPr>
            <a:r>
              <a:rPr lang="ru-RU" sz="105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1 разработанная и внедренная </a:t>
            </a:r>
            <a:r>
              <a:rPr lang="ru-RU" sz="1050" dirty="0" err="1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разноуровневая</a:t>
            </a:r>
            <a:r>
              <a:rPr lang="ru-RU" sz="105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(ознакомительный, базовый, продвинутый) программа дополнительного образования</a:t>
            </a:r>
          </a:p>
          <a:p>
            <a:pPr algn="just">
              <a:buFontTx/>
              <a:buChar char="-"/>
            </a:pPr>
            <a:r>
              <a:rPr lang="ru-RU" sz="105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9 реализуемых дополнительных общеобразовательных программ в сетевой форме с использование образовательных организаций всех типов;</a:t>
            </a:r>
          </a:p>
          <a:p>
            <a:pPr algn="just">
              <a:buFontTx/>
              <a:buChar char="-"/>
            </a:pPr>
            <a:endParaRPr lang="ru-RU" sz="1050" dirty="0" smtClean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ru-RU" dirty="0" smtClean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576800" y="1770395"/>
            <a:ext cx="5567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-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Участие в проекте «</a:t>
            </a:r>
            <a:r>
              <a:rPr lang="ru-RU" dirty="0" err="1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Проектория</a:t>
            </a:r>
            <a:r>
              <a:rPr lang="ru-RU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»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30%</a:t>
            </a:r>
            <a:r>
              <a:rPr lang="ru-RU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обучающихся 1-11 классов;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Разработка и внедрение дистанционных курсов дополнительного образования детей (не менее одной по каждой из направленностей);</a:t>
            </a:r>
          </a:p>
          <a:p>
            <a:pPr>
              <a:buFontTx/>
              <a:buChar char="-"/>
            </a:pPr>
            <a:endParaRPr lang="ru-RU" dirty="0" smtClean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 smtClean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927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2" descr="https://www.riatomsk.ru/Upload/sub-3/17169_3.jpg"/>
          <p:cNvSpPr>
            <a:spLocks noChangeAspect="1" noChangeArrowheads="1"/>
          </p:cNvSpPr>
          <p:nvPr/>
        </p:nvSpPr>
        <p:spPr bwMode="auto">
          <a:xfrm>
            <a:off x="812827" y="413895"/>
            <a:ext cx="192881" cy="2571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7153" tIns="38576" rIns="77153" bIns="38576" numCol="1" anchor="t" anchorCtr="0" compatLnSpc="1">
            <a:prstTxWarp prst="textNoShape">
              <a:avLst/>
            </a:prstTxWarp>
          </a:bodyPr>
          <a:lstStyle/>
          <a:p>
            <a:endParaRPr lang="ru-RU" sz="1293"/>
          </a:p>
        </p:txBody>
      </p:sp>
      <p:sp>
        <p:nvSpPr>
          <p:cNvPr id="15" name="Прямоугольник 14"/>
          <p:cNvSpPr/>
          <p:nvPr/>
        </p:nvSpPr>
        <p:spPr>
          <a:xfrm>
            <a:off x="35954" y="6744534"/>
            <a:ext cx="9108046" cy="11346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/>
          </a:p>
        </p:txBody>
      </p:sp>
      <p:sp>
        <p:nvSpPr>
          <p:cNvPr id="25" name="Прямоугольник 24"/>
          <p:cNvSpPr/>
          <p:nvPr/>
        </p:nvSpPr>
        <p:spPr>
          <a:xfrm>
            <a:off x="553680" y="1094941"/>
            <a:ext cx="22338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2019 ГОДА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25969" y="203926"/>
            <a:ext cx="6318032" cy="65406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с одним вырезанным углом 17"/>
          <p:cNvSpPr/>
          <p:nvPr/>
        </p:nvSpPr>
        <p:spPr>
          <a:xfrm>
            <a:off x="0" y="116088"/>
            <a:ext cx="8429625" cy="867965"/>
          </a:xfrm>
          <a:prstGeom prst="snip1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201144"/>
            <a:ext cx="9144000" cy="67917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634115" y="257226"/>
            <a:ext cx="5060681" cy="6217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4674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ОХВАТ ДЕТЕЙ ДОСТУПНЫМ КАЧЕСТВЕННЫМ </a:t>
            </a:r>
          </a:p>
          <a:p>
            <a:pPr algn="ctr" defTabSz="84674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ДОПОЛНИТЕЛЬНЫМ ОБРАЗОВАНИЕМ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299349" y="1094941"/>
            <a:ext cx="2562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НА 2020 ГОД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6542" y="1502689"/>
            <a:ext cx="253809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000" algn="just"/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2194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детей от 5 до 18 лет получили сертификаты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дополнительного образования</a:t>
            </a:r>
          </a:p>
          <a:p>
            <a:pPr marL="72000" algn="just"/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2000" algn="just"/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Охват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 от 5 до 18 лет доступным качественным дополнительным образованием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составил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75 %</a:t>
            </a: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57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программами технической и естественнонаучной направленностей –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20%.</a:t>
            </a:r>
          </a:p>
          <a:p>
            <a:pPr marL="72000" algn="just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00"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Охват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25%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персонифицированным финансированием дополнительным образованием (в % от общего числа детей в возрасте от 5 до 18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лет).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84344376"/>
              </p:ext>
            </p:extLst>
          </p:nvPr>
        </p:nvGraphicFramePr>
        <p:xfrm>
          <a:off x="2825968" y="1464274"/>
          <a:ext cx="6093374" cy="3093558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6093374"/>
              </a:tblGrid>
              <a:tr h="587141">
                <a:tc>
                  <a:txBody>
                    <a:bodyPr/>
                    <a:lstStyle/>
                    <a:p>
                      <a:pPr marL="72000" indent="0" algn="just">
                        <a:buFont typeface="Arial" panose="020B0604020202020204" pitchFamily="34" charset="0"/>
                        <a:buNone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Охват детей доступным качественным дополнительным образованием  составит 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75 %,</a:t>
                      </a:r>
                    </a:p>
                    <a:p>
                      <a:pPr marL="357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том числе программами технической и естественнонаучной направленностей – 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20%</a:t>
                      </a:r>
                    </a:p>
                    <a:p>
                      <a:pPr marL="72000" indent="0" algn="just">
                        <a:buFont typeface="Arial" panose="020B0604020202020204" pitchFamily="34" charset="0"/>
                        <a:buNone/>
                      </a:pPr>
                      <a:endParaRPr lang="ru-RU" sz="140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688405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   Увеличение охвата детей по дополнительным образовательным программам с использованием сертификата персонифицированного финансирования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ru-RU" sz="1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1173318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Охват детей персонифицированным финансированием дополнительным образованием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30 %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Увеличение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охвата детей с ОВЗ дополнительным образованием - </a:t>
                      </a:r>
                      <a:r>
                        <a:rPr lang="ru-RU" sz="1400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46%</a:t>
                      </a:r>
                      <a:endParaRPr lang="ru-RU" sz="1400" b="1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510997" y="302820"/>
            <a:ext cx="256246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«УСПЕХ КАЖДОГО РЕБЕНКА»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5564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2" descr="https://www.riatomsk.ru/Upload/sub-3/17169_3.jpg"/>
          <p:cNvSpPr>
            <a:spLocks noChangeAspect="1" noChangeArrowheads="1"/>
          </p:cNvSpPr>
          <p:nvPr/>
        </p:nvSpPr>
        <p:spPr bwMode="auto">
          <a:xfrm>
            <a:off x="812827" y="413895"/>
            <a:ext cx="192881" cy="2571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7153" tIns="38576" rIns="77153" bIns="38576" numCol="1" anchor="t" anchorCtr="0" compatLnSpc="1">
            <a:prstTxWarp prst="textNoShape">
              <a:avLst/>
            </a:prstTxWarp>
          </a:bodyPr>
          <a:lstStyle/>
          <a:p>
            <a:endParaRPr lang="ru-RU" sz="1293"/>
          </a:p>
        </p:txBody>
      </p:sp>
      <p:sp>
        <p:nvSpPr>
          <p:cNvPr id="15" name="Прямоугольник 14"/>
          <p:cNvSpPr/>
          <p:nvPr/>
        </p:nvSpPr>
        <p:spPr>
          <a:xfrm>
            <a:off x="35954" y="6744534"/>
            <a:ext cx="9108046" cy="11346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/>
          </a:p>
        </p:txBody>
      </p:sp>
      <p:sp>
        <p:nvSpPr>
          <p:cNvPr id="25" name="Прямоугольник 24"/>
          <p:cNvSpPr/>
          <p:nvPr/>
        </p:nvSpPr>
        <p:spPr>
          <a:xfrm>
            <a:off x="1294054" y="1030049"/>
            <a:ext cx="22338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2019 ГОДА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17074" y="203926"/>
            <a:ext cx="4526928" cy="65406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с одним вырезанным углом 17"/>
          <p:cNvSpPr/>
          <p:nvPr/>
        </p:nvSpPr>
        <p:spPr>
          <a:xfrm>
            <a:off x="0" y="116088"/>
            <a:ext cx="8429625" cy="867965"/>
          </a:xfrm>
          <a:prstGeom prst="snip1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201144"/>
            <a:ext cx="9144000" cy="67917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10997" y="302821"/>
            <a:ext cx="3051353" cy="718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7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endParaRPr lang="ru-RU" sz="127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7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ЦИФРОВАЯ ОБРАЗОВАТЕЛЬНАЯ СРЕДА»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411779" y="248341"/>
            <a:ext cx="48390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ЦЕЛЕВОЙ МОДЕЛИ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ЦИФРОВОЙ</a:t>
            </a:r>
          </a:p>
          <a:p>
            <a:pPr lvl="0"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СРЕДЫ </a:t>
            </a: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ОУ </a:t>
            </a:r>
            <a:endParaRPr lang="ru-RU" alt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666812" y="994448"/>
            <a:ext cx="2562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НА 2020 ГОД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4065" y="1327044"/>
            <a:ext cx="45159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8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/>
            <a:r>
              <a:rPr lang="ru-RU" alt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ВНЕДРЕНИЕ </a:t>
            </a:r>
            <a:r>
              <a:rPr lang="ru-RU" altLang="ru-RU" sz="1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ЦЕЛЕВОЙ МОДЕЛИ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ЦИФРОВОЙ ОБРАЗОВАТЕЛЬНОЙ 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СРЕДЫ </a:t>
            </a:r>
            <a:r>
              <a:rPr lang="ru-RU" altLang="ru-RU" sz="1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8% -1</a:t>
            </a:r>
            <a:r>
              <a:rPr lang="ru-RU" alt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ОУ </a:t>
            </a:r>
            <a:endParaRPr lang="ru-RU" altLang="ru-RU" sz="1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ООШ №2 г. Пудожа       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16%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КВАЛИФИКАЦИИ В ОБЛАСТИ СОВРЕМЕННЫХ ТЕХНОЛОГИЙ ЭЛЕКТРОННОГО ОБУЧЕНИЯ ПЕДАГОГИЧЕСКИХ РАБОТНИКОВ – УЧАСТНИКОВ ЦОС </a:t>
            </a:r>
          </a:p>
          <a:p>
            <a:pPr algn="just"/>
            <a:endParaRPr lang="ru-RU" sz="8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30621" y="1438441"/>
            <a:ext cx="437050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alt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ВНЕДРЕНИЕ </a:t>
            </a:r>
            <a:r>
              <a:rPr lang="ru-RU" altLang="ru-RU" sz="1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ЦЕЛЕВОЙ МОДЕЛИ 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ЦИФРОВОЙ ОБРАЗОВАТЕЛЬНОЙ СРЕДЫ </a:t>
            </a:r>
            <a:r>
              <a:rPr lang="ru-RU" altLang="ru-RU" sz="1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 </a:t>
            </a:r>
            <a:r>
              <a:rPr lang="ru-RU" alt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37% -6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ООУ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МКОУ СОШ п. Пяльма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МКОУ СОШ д.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Авдеево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МКОУ СОШ №3 г. Пудожа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МКОУ ООШ д.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Каршево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МКОУ ООШ п.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Кубово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МКОУ ООШ п.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Пудожгорский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КВАЛИФИКАЦИИ В ОБЛАСТИ СОВРЕМЕННЫХ ТЕХНОЛОГИЙ ЭЛЕКТРОННОГО ОБУЧЕНИЯ ПЕДАГОГИЧЕСКИХ РАБОТНИКОВ – УЧАСТНИКОВ ЦОС 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025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2" descr="https://www.riatomsk.ru/Upload/sub-3/17169_3.jpg"/>
          <p:cNvSpPr>
            <a:spLocks noChangeAspect="1" noChangeArrowheads="1"/>
          </p:cNvSpPr>
          <p:nvPr/>
        </p:nvSpPr>
        <p:spPr bwMode="auto">
          <a:xfrm>
            <a:off x="812827" y="413895"/>
            <a:ext cx="192881" cy="2571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7153" tIns="38576" rIns="77153" bIns="38576" numCol="1" anchor="t" anchorCtr="0" compatLnSpc="1">
            <a:prstTxWarp prst="textNoShape">
              <a:avLst/>
            </a:prstTxWarp>
          </a:bodyPr>
          <a:lstStyle/>
          <a:p>
            <a:endParaRPr lang="ru-RU" sz="1293"/>
          </a:p>
        </p:txBody>
      </p:sp>
      <p:sp>
        <p:nvSpPr>
          <p:cNvPr id="15" name="Прямоугольник 14"/>
          <p:cNvSpPr/>
          <p:nvPr/>
        </p:nvSpPr>
        <p:spPr>
          <a:xfrm>
            <a:off x="35954" y="6744534"/>
            <a:ext cx="9108046" cy="11346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/>
          </a:p>
        </p:txBody>
      </p:sp>
      <p:sp>
        <p:nvSpPr>
          <p:cNvPr id="3" name="Прямоугольник 2"/>
          <p:cNvSpPr/>
          <p:nvPr/>
        </p:nvSpPr>
        <p:spPr>
          <a:xfrm>
            <a:off x="4617072" y="188640"/>
            <a:ext cx="4526928" cy="65406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с одним вырезанным углом 17"/>
          <p:cNvSpPr/>
          <p:nvPr/>
        </p:nvSpPr>
        <p:spPr>
          <a:xfrm>
            <a:off x="0" y="116088"/>
            <a:ext cx="8429625" cy="867965"/>
          </a:xfrm>
          <a:prstGeom prst="snip1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201144"/>
            <a:ext cx="9144000" cy="67917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267744" y="260648"/>
            <a:ext cx="48390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ЦЕЛЕВОЙ МОДЕЛИ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ЦИФРОВОЙ</a:t>
            </a:r>
          </a:p>
          <a:p>
            <a:pPr lvl="0"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СРЕДЫ </a:t>
            </a: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ОУ </a:t>
            </a:r>
            <a:endParaRPr lang="ru-RU" alt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 descr="МкоуСош3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980729"/>
            <a:ext cx="3744416" cy="2106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МкоуСош3 1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3068960"/>
            <a:ext cx="3712411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 descr="пяльм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23928" y="1052736"/>
            <a:ext cx="4089027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Рисунок 23" descr="сош пяльм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80112" y="2708920"/>
            <a:ext cx="3384376" cy="2538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Рисунок 25" descr="авдеево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5400000">
            <a:off x="3518690" y="3690222"/>
            <a:ext cx="2466659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64025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2" descr="https://www.riatomsk.ru/Upload/sub-3/17169_3.jpg"/>
          <p:cNvSpPr>
            <a:spLocks noChangeAspect="1" noChangeArrowheads="1"/>
          </p:cNvSpPr>
          <p:nvPr/>
        </p:nvSpPr>
        <p:spPr bwMode="auto">
          <a:xfrm>
            <a:off x="812827" y="413895"/>
            <a:ext cx="192881" cy="2571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7153" tIns="38576" rIns="77153" bIns="38576" numCol="1" anchor="t" anchorCtr="0" compatLnSpc="1">
            <a:prstTxWarp prst="textNoShape">
              <a:avLst/>
            </a:prstTxWarp>
          </a:bodyPr>
          <a:lstStyle/>
          <a:p>
            <a:endParaRPr lang="ru-RU" sz="1293"/>
          </a:p>
        </p:txBody>
      </p:sp>
      <p:sp>
        <p:nvSpPr>
          <p:cNvPr id="15" name="Прямоугольник 14"/>
          <p:cNvSpPr/>
          <p:nvPr/>
        </p:nvSpPr>
        <p:spPr>
          <a:xfrm>
            <a:off x="35954" y="6744534"/>
            <a:ext cx="9108046" cy="11346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/>
          </a:p>
        </p:txBody>
      </p:sp>
      <p:sp>
        <p:nvSpPr>
          <p:cNvPr id="25" name="Прямоугольник 24"/>
          <p:cNvSpPr/>
          <p:nvPr/>
        </p:nvSpPr>
        <p:spPr>
          <a:xfrm>
            <a:off x="1347121" y="1019440"/>
            <a:ext cx="22338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2019 ГОДА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17074" y="203926"/>
            <a:ext cx="4526928" cy="65406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с одним вырезанным углом 17"/>
          <p:cNvSpPr/>
          <p:nvPr/>
        </p:nvSpPr>
        <p:spPr>
          <a:xfrm>
            <a:off x="0" y="116088"/>
            <a:ext cx="8429625" cy="867965"/>
          </a:xfrm>
          <a:prstGeom prst="snip1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201144"/>
            <a:ext cx="9144000" cy="67917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10997" y="302821"/>
            <a:ext cx="2562469" cy="69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7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endParaRPr lang="ru-RU" sz="127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7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БУДУЩЕГО»</a:t>
            </a:r>
          </a:p>
          <a:p>
            <a:pPr algn="ctr"/>
            <a:endParaRPr lang="ru-RU" sz="127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402690" y="248341"/>
            <a:ext cx="48632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НАЦИОНАЛЬНОЙ СИСТЕМЫ </a:t>
            </a:r>
          </a:p>
          <a:p>
            <a:pPr lvl="0"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РОСТА ПЕДАГОГОВ</a:t>
            </a:r>
            <a:endParaRPr lang="ru-RU" alt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666812" y="994448"/>
            <a:ext cx="2562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НА 2020 ГОД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484784"/>
            <a:ext cx="4572000" cy="11462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НЕПРЕРЫВНОЕ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 КВАЛИФИКАЦИИ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ПЕДАГОГИЧЕСКИХ РАБОТНИКОВ </a:t>
            </a:r>
            <a:endParaRPr lang="ru-RU" sz="1600" b="1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610543" y="1412511"/>
            <a:ext cx="4539989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AutoNum type="arabicPeriod"/>
            </a:pPr>
            <a:r>
              <a:rPr lang="ru-RU" alt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ВОВЛЕЧЕНИЕ УЧИТЕЛЕЙ     В РАЗЛИЧНЫЕ ФОРМЫ ПОДДЕРЖКИ И СОПРОВОЖДЕНИЯ: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вовлечение педагогов в конкурсах профессионального мастерства: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Карелии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года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Карелии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Сердце отдаю детям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Учитель-дефектолог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Карелии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Карелии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нравственный подвиг учителя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Воспитать человека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Лучшие практики наставничества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к вершинам мастерства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</a:t>
            </a:r>
          </a:p>
          <a:p>
            <a:pPr algn="just"/>
            <a:r>
              <a:rPr lang="ru-RU" alt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altLang="ru-RU" sz="1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Вовлечение 5% доли учителей общеобразовательных организаций, в национальную систему профессионального роста педагогических работников;</a:t>
            </a:r>
          </a:p>
          <a:p>
            <a:pPr algn="just"/>
            <a:r>
              <a:rPr lang="ru-RU" alt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Прохождение 0,2% доли педагогических работников добровольной независимой оценки профессиональной квалификации.</a:t>
            </a:r>
            <a:endParaRPr lang="ru-RU" altLang="ru-RU" sz="16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228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2" descr="https://www.riatomsk.ru/Upload/sub-3/17169_3.jpg"/>
          <p:cNvSpPr>
            <a:spLocks noChangeAspect="1" noChangeArrowheads="1"/>
          </p:cNvSpPr>
          <p:nvPr/>
        </p:nvSpPr>
        <p:spPr bwMode="auto">
          <a:xfrm>
            <a:off x="812827" y="413895"/>
            <a:ext cx="192881" cy="2571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7153" tIns="38576" rIns="77153" bIns="38576" numCol="1" anchor="t" anchorCtr="0" compatLnSpc="1">
            <a:prstTxWarp prst="textNoShape">
              <a:avLst/>
            </a:prstTxWarp>
          </a:bodyPr>
          <a:lstStyle/>
          <a:p>
            <a:endParaRPr lang="ru-RU" sz="1293"/>
          </a:p>
        </p:txBody>
      </p:sp>
      <p:sp>
        <p:nvSpPr>
          <p:cNvPr id="15" name="Прямоугольник 14"/>
          <p:cNvSpPr/>
          <p:nvPr/>
        </p:nvSpPr>
        <p:spPr>
          <a:xfrm>
            <a:off x="35954" y="6744534"/>
            <a:ext cx="9108046" cy="11346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/>
          </a:p>
        </p:txBody>
      </p:sp>
      <p:sp>
        <p:nvSpPr>
          <p:cNvPr id="25" name="Прямоугольник 24"/>
          <p:cNvSpPr/>
          <p:nvPr/>
        </p:nvSpPr>
        <p:spPr>
          <a:xfrm>
            <a:off x="1347121" y="1019440"/>
            <a:ext cx="22338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2019 ГОДА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17074" y="203926"/>
            <a:ext cx="4526928" cy="65406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с одним вырезанным углом 17"/>
          <p:cNvSpPr/>
          <p:nvPr/>
        </p:nvSpPr>
        <p:spPr>
          <a:xfrm>
            <a:off x="0" y="116088"/>
            <a:ext cx="8429625" cy="867965"/>
          </a:xfrm>
          <a:prstGeom prst="snip1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201144"/>
            <a:ext cx="9144000" cy="67917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77055" y="222507"/>
            <a:ext cx="3019038" cy="91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7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endParaRPr lang="ru-RU" sz="127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7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СЕМЕЙ, ИМЕЮЩИХ ДЕТЕЙ»</a:t>
            </a:r>
          </a:p>
          <a:p>
            <a:pPr algn="ctr"/>
            <a:endParaRPr lang="ru-RU" sz="127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156793" y="237264"/>
            <a:ext cx="80595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ПОВЫШЕНИЯ КОМПЕТЕНТНОСТИ РОДИТЕЛЕЙ,</a:t>
            </a:r>
          </a:p>
          <a:p>
            <a:pPr lvl="0"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ОБУЧАЮЩИХСЯ В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ВОПРОСАХ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ОБРАЗОВАНИЯ И ВОСПИТАНИЯ</a:t>
            </a:r>
            <a:endParaRPr lang="ru-RU" alt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666812" y="994448"/>
            <a:ext cx="2562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НА 2020 ГОД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074" y="1607235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alt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ПСИХОЛОГО-ПЕДАГОГИЧЕСКОЙ, МЕТОДИЧЕСКОЙ </a:t>
            </a:r>
          </a:p>
          <a:p>
            <a:pPr lvl="0" algn="ctr"/>
            <a:r>
              <a:rPr lang="ru-RU" alt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КОНСУЛЬТАТИВНОЙ ПОМОЩИ РОДИТЕЛЯМ</a:t>
            </a:r>
            <a:endParaRPr lang="ru-RU" altLang="ru-RU" sz="1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2348880"/>
            <a:ext cx="4363322" cy="2568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КОНСУЛЬТАЦИОННОГО ЦЕНТРА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-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1122 услуги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оказаны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родителям детей, не посещающих ДОУ, в том числе родителям детей-инвалидов и детей с ОВЗ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МКОУ Центр </a:t>
            </a:r>
            <a:r>
              <a:rPr lang="ru-RU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Психолого-медико-социального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сопровождения </a:t>
            </a:r>
            <a:r>
              <a:rPr lang="ru-RU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Пудожского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района: 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ОБСЛЕДОВАНИЕ И СОПРОВОЖДЕНИЕ ДЕТЕЙ С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ОВЗ, КОНСУЛЬТИРОВАНИЕ 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РОДИТЕЛЕЙ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 с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ОВЗ</a:t>
            </a:r>
            <a:endParaRPr lang="ru-RU" sz="16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724060" y="1599007"/>
            <a:ext cx="431295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ПСИХОЛОГО-ПЕДАГОГИЧЕСКОЙ, МЕТОДИЧЕСКОЙ И КОНСУЛЬТАТИВНОЙ ПОМОЩИ РОДИТЕЛЯМ: не менее </a:t>
            </a:r>
            <a:r>
              <a:rPr lang="ru-RU" alt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1122 ед.</a:t>
            </a:r>
          </a:p>
          <a:p>
            <a:pPr algn="ctr"/>
            <a:endParaRPr lang="ru-RU" sz="14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altLang="ru-RU" sz="1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219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2" descr="https://www.riatomsk.ru/Upload/sub-3/17169_3.jpg"/>
          <p:cNvSpPr>
            <a:spLocks noChangeAspect="1" noChangeArrowheads="1"/>
          </p:cNvSpPr>
          <p:nvPr/>
        </p:nvSpPr>
        <p:spPr bwMode="auto">
          <a:xfrm>
            <a:off x="812827" y="413895"/>
            <a:ext cx="192881" cy="2571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7153" tIns="38576" rIns="77153" bIns="38576" numCol="1" anchor="t" anchorCtr="0" compatLnSpc="1">
            <a:prstTxWarp prst="textNoShape">
              <a:avLst/>
            </a:prstTxWarp>
          </a:bodyPr>
          <a:lstStyle/>
          <a:p>
            <a:endParaRPr lang="ru-RU" sz="1293"/>
          </a:p>
        </p:txBody>
      </p:sp>
      <p:sp>
        <p:nvSpPr>
          <p:cNvPr id="15" name="Прямоугольник 14"/>
          <p:cNvSpPr/>
          <p:nvPr/>
        </p:nvSpPr>
        <p:spPr>
          <a:xfrm>
            <a:off x="35954" y="6744534"/>
            <a:ext cx="9108046" cy="11346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/>
          </a:p>
        </p:txBody>
      </p:sp>
      <p:sp>
        <p:nvSpPr>
          <p:cNvPr id="25" name="Прямоугольник 24"/>
          <p:cNvSpPr/>
          <p:nvPr/>
        </p:nvSpPr>
        <p:spPr>
          <a:xfrm>
            <a:off x="1347121" y="1019440"/>
            <a:ext cx="22338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2019 ГОДА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04518" y="527361"/>
            <a:ext cx="3639482" cy="63306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16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с одним вырезанным углом 17"/>
          <p:cNvSpPr/>
          <p:nvPr/>
        </p:nvSpPr>
        <p:spPr>
          <a:xfrm>
            <a:off x="0" y="116088"/>
            <a:ext cx="8429625" cy="867965"/>
          </a:xfrm>
          <a:prstGeom prst="snip1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201144"/>
            <a:ext cx="9144000" cy="67917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10997" y="302821"/>
            <a:ext cx="2562469" cy="69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7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endParaRPr lang="ru-RU" sz="127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7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ДЕМОГРАФИЯ»</a:t>
            </a:r>
          </a:p>
          <a:p>
            <a:pPr algn="ctr"/>
            <a:endParaRPr lang="ru-RU" sz="127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531299" y="222131"/>
            <a:ext cx="55917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СОДЕЙСТВИЕ ЗАНЯТОСТИ ЖЕНЩИН – СОЗДАНИЕ УСЛОВИЙ ДОШКОЛЬНОГО ОБРАЗОВАНИЯ ДЛЯ ДЕТЕЙ В ВОЗРАСТЕ ДО ТРЁХ ЛЕТ</a:t>
            </a:r>
            <a:endParaRPr lang="ru-RU" sz="16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373779" y="984053"/>
            <a:ext cx="2562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НА 2020 ГОД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25694" y="1406739"/>
            <a:ext cx="5389279" cy="2923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150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воспитанников в возрасте до трех лет, посещали государственные и муниципальные организации, осуществляющие образовательную деятельность по образовательным программам дошкольного образования, присмотр и уход;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100% доступность дошкольного образования для детей в возрасте от полутора до трех лет;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чел., находящихся в отпуске по уходу за ребёнком до трех лет, прошли профессиональное обучение и дополнительное профессиональное образование (Реализуется совместно с Агентством занятости населения </a:t>
            </a:r>
            <a:r>
              <a:rPr lang="ru-RU" sz="1400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Пудожского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района)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14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1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644958" y="1388773"/>
            <a:ext cx="3247522" cy="1415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Tx/>
              <a:buChar char="-"/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Обеспечить доступность дошкольного образования в возрасте от полутора до трех лет.</a:t>
            </a:r>
          </a:p>
          <a:p>
            <a:pPr marL="342900" lvl="0" indent="-342900" algn="just">
              <a:spcAft>
                <a:spcPts val="0"/>
              </a:spcAft>
              <a:buFontTx/>
              <a:buChar char="-"/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1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651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2" descr="https://www.riatomsk.ru/Upload/sub-3/17169_3.jpg"/>
          <p:cNvSpPr>
            <a:spLocks noChangeAspect="1" noChangeArrowheads="1"/>
          </p:cNvSpPr>
          <p:nvPr/>
        </p:nvSpPr>
        <p:spPr bwMode="auto">
          <a:xfrm>
            <a:off x="812827" y="413895"/>
            <a:ext cx="192881" cy="2571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7153" tIns="38576" rIns="77153" bIns="38576" numCol="1" anchor="t" anchorCtr="0" compatLnSpc="1">
            <a:prstTxWarp prst="textNoShape">
              <a:avLst/>
            </a:prstTxWarp>
          </a:bodyPr>
          <a:lstStyle/>
          <a:p>
            <a:endParaRPr lang="ru-RU" sz="1293"/>
          </a:p>
        </p:txBody>
      </p:sp>
      <p:sp>
        <p:nvSpPr>
          <p:cNvPr id="15" name="Прямоугольник 14"/>
          <p:cNvSpPr/>
          <p:nvPr/>
        </p:nvSpPr>
        <p:spPr>
          <a:xfrm>
            <a:off x="35954" y="6744534"/>
            <a:ext cx="9108046" cy="11346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/>
          </a:p>
        </p:txBody>
      </p:sp>
      <p:sp>
        <p:nvSpPr>
          <p:cNvPr id="25" name="Прямоугольник 24"/>
          <p:cNvSpPr/>
          <p:nvPr/>
        </p:nvSpPr>
        <p:spPr>
          <a:xfrm>
            <a:off x="1347121" y="1019440"/>
            <a:ext cx="22338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2019 ГОДА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27529" y="413895"/>
            <a:ext cx="4526928" cy="63306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16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6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с одним вырезанным углом 17"/>
          <p:cNvSpPr/>
          <p:nvPr/>
        </p:nvSpPr>
        <p:spPr>
          <a:xfrm>
            <a:off x="0" y="116088"/>
            <a:ext cx="8429625" cy="867965"/>
          </a:xfrm>
          <a:prstGeom prst="snip1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201144"/>
            <a:ext cx="9144000" cy="67917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93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10997" y="302821"/>
            <a:ext cx="2562469" cy="91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7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endParaRPr lang="ru-RU" sz="127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7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АКТИВНОСТЬ»</a:t>
            </a:r>
          </a:p>
          <a:p>
            <a:pPr algn="ctr"/>
            <a:endParaRPr lang="ru-RU" sz="127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531299" y="222131"/>
            <a:ext cx="55917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ДОБРОВОЛЬЧЕСТВА (ВОЛОНТЕРСТВА), РАЗВИТИЕ ТАЛАНТОВ И СПОСОБНОСТЕЙ У ДЕТЕЙ И МОЛОДЕЖИ</a:t>
            </a:r>
            <a:endParaRPr lang="ru-RU" sz="16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666812" y="994448"/>
            <a:ext cx="2562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НА 2020 ГОД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529" y="1406739"/>
            <a:ext cx="4572000" cy="43396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buAutoNum type="arabicPeriod"/>
              <a:defRPr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ДОБРОВОЛЬЧЕСТВА (ВОЛОНТЕРСТВА), РАЗВИТИЕ ТАЛАНТОВ И СПОСОБНОСТЕЙ У ДЕТЕЙ И МОЛОДЕЖИ ПУТЕМ ПОДДЕРЖКИ ОБЩЕСТВЕННЫХ ИНИЦИАТИВ И ПРОЕКТОВ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r>
              <a:rPr lang="ru-RU" sz="1200" dirty="0" smtClean="0">
                <a:latin typeface="Bookman Old Style" pitchFamily="18" charset="0"/>
              </a:rPr>
              <a:t>Численность обучающихся, вовлеченных в деятельность общественных объединений на базе образовательных организаций общего образования – </a:t>
            </a:r>
            <a:r>
              <a:rPr lang="ru-RU" sz="1200" b="1" dirty="0" smtClean="0">
                <a:solidFill>
                  <a:srgbClr val="FF0000"/>
                </a:solidFill>
                <a:latin typeface="Bookman Old Style" pitchFamily="18" charset="0"/>
              </a:rPr>
              <a:t>1230 чел.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r>
              <a:rPr lang="ru-RU" sz="1200" dirty="0" smtClean="0">
                <a:latin typeface="Bookman Old Style" pitchFamily="18" charset="0"/>
              </a:rPr>
              <a:t>Общая численность граждан, вовлеченных центрами (сообществами, объединениями) поддержки добровольчества (</a:t>
            </a:r>
            <a:r>
              <a:rPr lang="ru-RU" sz="1200" dirty="0" err="1" smtClean="0">
                <a:latin typeface="Bookman Old Style" pitchFamily="18" charset="0"/>
              </a:rPr>
              <a:t>волонтерства</a:t>
            </a:r>
            <a:r>
              <a:rPr lang="ru-RU" sz="1200" dirty="0" smtClean="0">
                <a:latin typeface="Bookman Old Style" pitchFamily="18" charset="0"/>
              </a:rPr>
              <a:t>) на базе образовательных организаций, в добровольческую (волонтерскую) деятельность – </a:t>
            </a:r>
            <a:r>
              <a:rPr lang="ru-RU" sz="1200" b="1" dirty="0" smtClean="0">
                <a:solidFill>
                  <a:srgbClr val="FF0000"/>
                </a:solidFill>
                <a:latin typeface="Bookman Old Style" pitchFamily="18" charset="0"/>
              </a:rPr>
              <a:t>1395 чел.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r>
              <a:rPr lang="ru-RU" sz="1200" dirty="0" smtClean="0">
                <a:latin typeface="Bookman Old Style" pitchFamily="18" charset="0"/>
              </a:rPr>
              <a:t>Доля молодежи (граждане от 14 до 30 лет), задействованной в мероприятиях по вовлечению в творческую деятельность, от общего числа молодежи в муниципальном  районе – </a:t>
            </a:r>
            <a:r>
              <a:rPr lang="ru-RU" sz="1200" b="1" dirty="0" smtClean="0">
                <a:solidFill>
                  <a:srgbClr val="FF0000"/>
                </a:solidFill>
                <a:latin typeface="Bookman Old Style" pitchFamily="18" charset="0"/>
              </a:rPr>
              <a:t>48,9%</a:t>
            </a:r>
            <a:endParaRPr lang="ru-RU" sz="1200" b="1" dirty="0" smtClean="0">
              <a:solidFill>
                <a:srgbClr val="FF0000"/>
              </a:solidFill>
              <a:latin typeface="Bookman Old Style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551088" y="1386345"/>
            <a:ext cx="4572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buAutoNum type="arabicPeriod"/>
              <a:defRPr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ДОБРОВОЛЬЧЕСТВА (ВОЛОНТЕРСТВА), РАЗВИТИЕ ТАЛАНТОВ И СПОСОБНОСТЕЙ У ДЕТЕЙ И МОЛОДЕЖИ ПУТЕМ ПОДДЕРЖКИ ОБЩЕСТВЕННЫХ ИНИЦИАТИВ И ПРОЕКТОВ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r>
              <a:rPr lang="ru-RU" sz="1200" dirty="0" smtClean="0">
                <a:latin typeface="Bookman Old Style" pitchFamily="18" charset="0"/>
              </a:rPr>
              <a:t>Увеличение численности обучающихся, вовлеченных в деятельность общественных объединений на базе образовательных организаций общего образования</a:t>
            </a:r>
            <a:endParaRPr lang="ru-RU" sz="1200" b="1" dirty="0" smtClean="0">
              <a:latin typeface="Bookman Old Style" pitchFamily="18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r>
              <a:rPr lang="ru-RU" sz="1200" dirty="0" smtClean="0">
                <a:latin typeface="Bookman Old Style" pitchFamily="18" charset="0"/>
              </a:rPr>
              <a:t>Увеличение общей численности граждан, вовлеченных центрами (сообществами, объединениями) поддержки добровольчества (</a:t>
            </a:r>
            <a:r>
              <a:rPr lang="ru-RU" sz="1200" dirty="0" err="1" smtClean="0">
                <a:latin typeface="Bookman Old Style" pitchFamily="18" charset="0"/>
              </a:rPr>
              <a:t>волонтерства</a:t>
            </a:r>
            <a:r>
              <a:rPr lang="ru-RU" sz="1200" dirty="0" smtClean="0">
                <a:latin typeface="Bookman Old Style" pitchFamily="18" charset="0"/>
              </a:rPr>
              <a:t>) на базе образовательных организаций в добровольческую (волонтерскую) деятельность за счет создания новых волонтерских отрядов на базе образовательных учреждений</a:t>
            </a:r>
            <a:endParaRPr lang="ru-RU" sz="1200" b="1" dirty="0" smtClean="0">
              <a:latin typeface="Bookman Old Style" pitchFamily="18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r>
              <a:rPr lang="ru-RU" sz="1200" dirty="0" smtClean="0">
                <a:latin typeface="Bookman Old Style" pitchFamily="18" charset="0"/>
              </a:rPr>
              <a:t>Увеличение количества молодежи (граждане от 14 до 30 лет), задействованной в мероприятиях по вовлечению в творческую деятельность молодежи в </a:t>
            </a:r>
            <a:r>
              <a:rPr lang="ru-RU" sz="1200" dirty="0" err="1" smtClean="0">
                <a:latin typeface="Bookman Old Style" pitchFamily="18" charset="0"/>
              </a:rPr>
              <a:t>Пудожском</a:t>
            </a:r>
            <a:r>
              <a:rPr lang="ru-RU" sz="1200" dirty="0" smtClean="0">
                <a:latin typeface="Bookman Old Style" pitchFamily="18" charset="0"/>
              </a:rPr>
              <a:t> муниципальном  районе.</a:t>
            </a:r>
            <a:endParaRPr lang="ru-RU" sz="1200" b="1" dirty="0" smtClean="0">
              <a:latin typeface="Bookman Old Style" pitchFamily="18" charset="0"/>
              <a:cs typeface="Times New Roman" panose="02020603050405020304" pitchFamily="18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endParaRPr lang="ru-RU" sz="1200" b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485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latin typeface="Bookman Old Style" pitchFamily="18" charset="0"/>
              </a:rPr>
              <a:t>Благодарим за внимание!</a:t>
            </a:r>
            <a:endParaRPr lang="ru-RU" sz="60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07296" y="332656"/>
            <a:ext cx="6336704" cy="720080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Bookman Old Style" pitchFamily="18" charset="0"/>
              </a:rPr>
              <a:t>Система дошкольного образования</a:t>
            </a:r>
            <a:endParaRPr lang="ru-RU" sz="2400" dirty="0">
              <a:solidFill>
                <a:schemeClr val="bg1"/>
              </a:solidFill>
            </a:endParaRPr>
          </a:p>
        </p:txBody>
      </p:sp>
      <p:graphicFrame>
        <p:nvGraphicFramePr>
          <p:cNvPr id="15" name="Содержимое 14"/>
          <p:cNvGraphicFramePr>
            <a:graphicFrameLocks noGrp="1"/>
          </p:cNvGraphicFramePr>
          <p:nvPr>
            <p:ph idx="1"/>
          </p:nvPr>
        </p:nvGraphicFramePr>
        <p:xfrm>
          <a:off x="467544" y="1268760"/>
          <a:ext cx="8352928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2" descr="https://www.lider-press.by/images/articles/2013/september/detsa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260648"/>
            <a:ext cx="1236865" cy="936104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4499992" y="1196752"/>
            <a:ext cx="4176464" cy="115212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70000" lnSpcReduction="20000"/>
          </a:bodyPr>
          <a:lstStyle/>
          <a:p>
            <a:pPr marL="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Основные показатели эффективной работы ДОУ</a:t>
            </a:r>
          </a:p>
          <a:p>
            <a:pPr marL="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1600" b="1" dirty="0" smtClean="0">
                <a:latin typeface="Bookman Old Style" pitchFamily="18" charset="0"/>
              </a:rPr>
              <a:t>Посещаемость</a:t>
            </a:r>
          </a:p>
          <a:p>
            <a:pPr marL="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2017-2018 </a:t>
            </a:r>
            <a:r>
              <a:rPr kumimoji="0" lang="ru-RU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уч.г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. – 78%</a:t>
            </a:r>
          </a:p>
          <a:p>
            <a:pPr marL="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1600" b="1" dirty="0" smtClean="0">
                <a:latin typeface="Bookman Old Style" pitchFamily="18" charset="0"/>
              </a:rPr>
              <a:t>2018 -2019 </a:t>
            </a:r>
            <a:r>
              <a:rPr lang="ru-RU" sz="1600" b="1" dirty="0" err="1" smtClean="0">
                <a:latin typeface="Bookman Old Style" pitchFamily="18" charset="0"/>
              </a:rPr>
              <a:t>уч.г</a:t>
            </a:r>
            <a:r>
              <a:rPr lang="ru-RU" sz="1600" b="1" dirty="0" smtClean="0">
                <a:latin typeface="Bookman Old Style" pitchFamily="18" charset="0"/>
              </a:rPr>
              <a:t>. – 79%</a:t>
            </a:r>
          </a:p>
          <a:p>
            <a:pPr marL="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2019-2020 </a:t>
            </a:r>
            <a:r>
              <a:rPr kumimoji="0" lang="ru-RU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уч.г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. – 59% (в связи с</a:t>
            </a:r>
            <a:r>
              <a:rPr kumimoji="0" lang="ru-RU" sz="16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</a:t>
            </a:r>
            <a:r>
              <a:rPr kumimoji="0" lang="ru-RU" sz="1600" b="1" i="0" u="none" strike="noStrike" kern="1200" cap="none" spc="0" normalizeH="0" noProof="0" dirty="0" err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эпид.обстановкой</a:t>
            </a:r>
            <a:r>
              <a:rPr kumimoji="0" lang="ru-RU" sz="16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)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483768" y="188640"/>
            <a:ext cx="6203032" cy="64807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Система общего образования</a:t>
            </a:r>
            <a:endParaRPr lang="ru-RU" sz="2400" b="1" dirty="0">
              <a:latin typeface="Bookman Old Style" pitchFamily="18" charset="0"/>
            </a:endParaRPr>
          </a:p>
        </p:txBody>
      </p:sp>
      <p:pic>
        <p:nvPicPr>
          <p:cNvPr id="4" name="Picture 2" descr="C:\Users\AnnaSashkova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671887" y="3153569"/>
            <a:ext cx="1800225" cy="1419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5292080" y="3140968"/>
            <a:ext cx="3240360" cy="16561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93,8 % обучающихся общеобразовательных организаций района осваивают учебные программы в соответствии с требованиями ФГОС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528" y="1196752"/>
            <a:ext cx="3240360" cy="172819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Цифры приема в 1 класс: 2018 год – 235 человек</a:t>
            </a: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2019 год – 242 человека</a:t>
            </a: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2020 – 212 человек</a:t>
            </a:r>
          </a:p>
        </p:txBody>
      </p:sp>
      <p:pic>
        <p:nvPicPr>
          <p:cNvPr id="9" name="Picture 6" descr="https://2.bp.blogspot.com/-1R7XpNvD7mo/VW_zuZP6CQI/AAAAAAAARzA/OfDtVFNuW_A/s1600/0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116632"/>
            <a:ext cx="1368152" cy="1026114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251520" y="3140968"/>
            <a:ext cx="4032448" cy="129614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latin typeface="Bookman Old Style" pitchFamily="18" charset="0"/>
            </a:endParaRP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Во всех 4-х классах введено преподавание комплексного учебного курса «Основы религиозных культур и светской этики»:</a:t>
            </a:r>
          </a:p>
          <a:p>
            <a:pPr algn="ctr"/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509120"/>
            <a:ext cx="352839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Основы светской этики – 94 %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5085184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Основы православной культуры – 6 %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067944" y="1196752"/>
            <a:ext cx="4680520" cy="151216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Количество школьников, обучающихся по ФГОС от общей численности</a:t>
            </a: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в начальной школе - 100%</a:t>
            </a: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в 5-9 классах – 100%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332656"/>
            <a:ext cx="5544616" cy="63408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Система общего образования</a:t>
            </a:r>
            <a:endParaRPr lang="ru-RU" sz="2400" b="1" dirty="0">
              <a:latin typeface="Bookman Old Style" pitchFamily="18" charset="0"/>
            </a:endParaRPr>
          </a:p>
        </p:txBody>
      </p:sp>
      <p:pic>
        <p:nvPicPr>
          <p:cNvPr id="1026" name="Picture 2" descr="C:\Users\AnnaSashkova\Desktop\1506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29012" y="3296444"/>
            <a:ext cx="2085975" cy="1133475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3059832" y="1196752"/>
            <a:ext cx="3240360" cy="172819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>
              <a:latin typeface="Bookman Old Style" pitchFamily="18" charset="0"/>
            </a:endParaRPr>
          </a:p>
          <a:p>
            <a:pPr algn="ctr"/>
            <a:r>
              <a:rPr lang="ru-RU" dirty="0" smtClean="0">
                <a:latin typeface="Bookman Old Style" pitchFamily="18" charset="0"/>
              </a:rPr>
              <a:t>11 школ (в том числе 9 – сельских):</a:t>
            </a:r>
          </a:p>
          <a:p>
            <a:pPr algn="ctr">
              <a:buFontTx/>
              <a:buChar char="-"/>
            </a:pPr>
            <a:r>
              <a:rPr lang="ru-RU" dirty="0" smtClean="0">
                <a:latin typeface="Bookman Old Style" pitchFamily="18" charset="0"/>
              </a:rPr>
              <a:t>средние – 3 (в том числе 2 – сельские)</a:t>
            </a:r>
          </a:p>
          <a:p>
            <a:pPr algn="ctr"/>
            <a:endParaRPr lang="ru-RU" dirty="0" smtClean="0">
              <a:latin typeface="Bookman Old Style" pitchFamily="18" charset="0"/>
            </a:endParaRPr>
          </a:p>
          <a:p>
            <a:pPr algn="ctr"/>
            <a:r>
              <a:rPr lang="ru-RU" dirty="0" smtClean="0">
                <a:latin typeface="Bookman Old Style" pitchFamily="18" charset="0"/>
              </a:rPr>
              <a:t>1954 обучающихся </a:t>
            </a:r>
          </a:p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44208" y="1628800"/>
            <a:ext cx="2592288" cy="108012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2 </a:t>
            </a:r>
            <a:r>
              <a:rPr lang="ru-RU" sz="1600" dirty="0" err="1" smtClean="0">
                <a:latin typeface="Bookman Old Style" pitchFamily="18" charset="0"/>
              </a:rPr>
              <a:t>очно-заочных</a:t>
            </a:r>
            <a:r>
              <a:rPr lang="ru-RU" sz="1600" dirty="0" smtClean="0">
                <a:latin typeface="Bookman Old Style" pitchFamily="18" charset="0"/>
              </a:rPr>
              <a:t> школы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Bookman Old Style" pitchFamily="18" charset="0"/>
              </a:rPr>
              <a:t>8</a:t>
            </a:r>
            <a:r>
              <a:rPr lang="ru-RU" sz="1600" dirty="0" smtClean="0">
                <a:latin typeface="Bookman Old Style" pitchFamily="18" charset="0"/>
              </a:rPr>
              <a:t> обучающихся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1700808"/>
            <a:ext cx="2520280" cy="108012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1 школа с профильными классами</a:t>
            </a: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123 обучающихся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528" y="4869160"/>
            <a:ext cx="3168352" cy="9144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14 школьных автобусов</a:t>
            </a:r>
          </a:p>
          <a:p>
            <a:pPr algn="ctr"/>
            <a:endParaRPr lang="ru-RU" sz="1600" dirty="0" smtClean="0">
              <a:latin typeface="Bookman Old Style" pitchFamily="18" charset="0"/>
            </a:endParaRP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подвоз - 196 обучающихся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71800" y="3284984"/>
            <a:ext cx="3786214" cy="157277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Bookman Old Style" pitchFamily="18" charset="0"/>
              </a:rPr>
              <a:t>15 школьных столовых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Bookman Old Style" pitchFamily="18" charset="0"/>
              </a:rPr>
              <a:t>охват одноразовым горячим питанием – все школьники,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Bookman Old Style" pitchFamily="18" charset="0"/>
              </a:rPr>
              <a:t>двухразовым горячим питанием – 933 школьника</a:t>
            </a:r>
            <a:endParaRPr lang="ru-RU" sz="16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1028" name="Picture 4" descr="https://56nv.ru/sites/default/files/textnews_images/stolovaya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764" y="3068960"/>
            <a:ext cx="2372028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s://2.bp.blogspot.com/-1R7XpNvD7mo/VW_zuZP6CQI/AAAAAAAARzA/OfDtVFNuW_A/s1600/0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188640"/>
            <a:ext cx="1368152" cy="1026114"/>
          </a:xfrm>
          <a:prstGeom prst="rect">
            <a:avLst/>
          </a:prstGeom>
          <a:noFill/>
        </p:spPr>
      </p:pic>
      <p:sp>
        <p:nvSpPr>
          <p:cNvPr id="12" name="Скругленный прямоугольник 11"/>
          <p:cNvSpPr/>
          <p:nvPr/>
        </p:nvSpPr>
        <p:spPr>
          <a:xfrm>
            <a:off x="6551712" y="3284984"/>
            <a:ext cx="2592288" cy="108012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1 Центр </a:t>
            </a:r>
            <a:r>
              <a:rPr lang="ru-RU" sz="1600" dirty="0" err="1" smtClean="0">
                <a:latin typeface="Bookman Old Style" pitchFamily="18" charset="0"/>
              </a:rPr>
              <a:t>психолого-медико-соиального</a:t>
            </a:r>
            <a:r>
              <a:rPr lang="ru-RU" sz="1600" dirty="0" smtClean="0">
                <a:latin typeface="Bookman Old Style" pitchFamily="18" charset="0"/>
              </a:rPr>
              <a:t> сопровождения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Bookman Old Style" pitchFamily="18" charset="0"/>
              </a:rPr>
              <a:t>36</a:t>
            </a:r>
            <a:r>
              <a:rPr lang="ru-RU" sz="1600" dirty="0" smtClean="0">
                <a:latin typeface="Bookman Old Style" pitchFamily="18" charset="0"/>
              </a:rPr>
              <a:t> обучающихся</a:t>
            </a:r>
            <a:endParaRPr lang="ru-RU" sz="16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solidFill>
            <a:schemeClr val="accent1"/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«Создание в общеобразовательных организациях, расположенных в сельской местности и малых городах, условий для занятия физической культурой и спортом»</a:t>
            </a:r>
            <a:b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-20200803-WA0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844824"/>
            <a:ext cx="7056784" cy="4741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МКОУ ООШ №2 г. Пудожа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МКОУ СОШ №3 г. Пудожа</a:t>
            </a:r>
            <a:endParaRPr lang="ru-RU" dirty="0"/>
          </a:p>
        </p:txBody>
      </p:sp>
      <p:pic>
        <p:nvPicPr>
          <p:cNvPr id="7" name="Содержимое 6" descr="WhatsApp Image 2020-08-27 at 14.53.42 (1)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95936" y="1484784"/>
            <a:ext cx="5029169" cy="32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WhatsApp Image 2020-08-27 at 14.53.4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140968"/>
            <a:ext cx="3717032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latin typeface="Bahnschrift SemiCondensed" pitchFamily="34" charset="0"/>
              </a:rPr>
              <a:t>Исполнение предписания прокуратуры</a:t>
            </a:r>
            <a:endParaRPr lang="ru-RU" sz="4400" dirty="0">
              <a:latin typeface="Bahnschrift SemiCondensed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2384</TotalTime>
  <Words>1620</Words>
  <Application>Microsoft Office PowerPoint</Application>
  <PresentationFormat>Экран (4:3)</PresentationFormat>
  <Paragraphs>277</Paragraphs>
  <Slides>28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 Система образования  Пудожского муниципального района </vt:lpstr>
      <vt:lpstr>Система дошкольного образования</vt:lpstr>
      <vt:lpstr>Система общего образования</vt:lpstr>
      <vt:lpstr>Система общего образования</vt:lpstr>
      <vt:lpstr>Слайд 6</vt:lpstr>
      <vt:lpstr>МКОУ ООШ №2 г. Пудожа</vt:lpstr>
      <vt:lpstr>МКОУ СОШ №3 г. Пудожа</vt:lpstr>
      <vt:lpstr>Слайд 9</vt:lpstr>
      <vt:lpstr>МКОУ ООШ п. Пудожгорский </vt:lpstr>
      <vt:lpstr>Система общего образования</vt:lpstr>
      <vt:lpstr>Система общего образования</vt:lpstr>
      <vt:lpstr>Система дополнительного образования</vt:lpstr>
      <vt:lpstr>ГТО - система  физкультурно-спортивного воспитания</vt:lpstr>
      <vt:lpstr>Информатизация образования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AnnaSashkova</dc:creator>
  <cp:lastModifiedBy>Пользователь</cp:lastModifiedBy>
  <cp:revision>297</cp:revision>
  <dcterms:created xsi:type="dcterms:W3CDTF">2018-08-15T08:06:40Z</dcterms:created>
  <dcterms:modified xsi:type="dcterms:W3CDTF">2020-08-27T14:10:30Z</dcterms:modified>
</cp:coreProperties>
</file>